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782" r:id="rId5"/>
    <p:sldMasterId id="2147483749" r:id="rId6"/>
    <p:sldMasterId id="2147483824" r:id="rId7"/>
    <p:sldMasterId id="2147483737" r:id="rId8"/>
  </p:sldMasterIdLst>
  <p:notesMasterIdLst>
    <p:notesMasterId r:id="rId26"/>
  </p:notesMasterIdLst>
  <p:handoutMasterIdLst>
    <p:handoutMasterId r:id="rId27"/>
  </p:handoutMasterIdLst>
  <p:sldIdLst>
    <p:sldId id="256" r:id="rId9"/>
    <p:sldId id="302" r:id="rId10"/>
    <p:sldId id="305" r:id="rId11"/>
    <p:sldId id="304" r:id="rId12"/>
    <p:sldId id="303" r:id="rId13"/>
    <p:sldId id="306" r:id="rId14"/>
    <p:sldId id="307" r:id="rId15"/>
    <p:sldId id="308" r:id="rId16"/>
    <p:sldId id="309" r:id="rId17"/>
    <p:sldId id="294" r:id="rId18"/>
    <p:sldId id="295" r:id="rId19"/>
    <p:sldId id="297" r:id="rId20"/>
    <p:sldId id="298" r:id="rId21"/>
    <p:sldId id="299" r:id="rId22"/>
    <p:sldId id="300" r:id="rId23"/>
    <p:sldId id="301" r:id="rId24"/>
    <p:sldId id="290" r:id="rId25"/>
  </p:sldIdLst>
  <p:sldSz cx="9144000" cy="6858000" type="screen4x3"/>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0359103F-2F2B-4148-B4DF-C768A5D20733}">
          <p14:sldIdLst>
            <p14:sldId id="256"/>
            <p14:sldId id="302"/>
            <p14:sldId id="305"/>
            <p14:sldId id="304"/>
            <p14:sldId id="303"/>
            <p14:sldId id="306"/>
            <p14:sldId id="307"/>
            <p14:sldId id="308"/>
            <p14:sldId id="309"/>
            <p14:sldId id="294"/>
            <p14:sldId id="295"/>
            <p14:sldId id="297"/>
            <p14:sldId id="298"/>
            <p14:sldId id="299"/>
            <p14:sldId id="300"/>
            <p14:sldId id="301"/>
            <p14:sldId id="290"/>
          </p14:sldIdLst>
        </p14:section>
        <p14:section name="Graphics" id="{D166DF52-DE89-436B-84F1-2BF136603F6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ri Hansen Pedersen" initials="SH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8974"/>
    <a:srgbClr val="088A74"/>
    <a:srgbClr val="088A73"/>
    <a:srgbClr val="088A72"/>
    <a:srgbClr val="088A71"/>
    <a:srgbClr val="088C74"/>
    <a:srgbClr val="088674"/>
    <a:srgbClr val="088271"/>
    <a:srgbClr val="087E6E"/>
    <a:srgbClr val="087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AB7DA-1517-2606-2839-47B234AB4051}" v="140" dt="2026-03-18T15:35:53.448"/>
    <p1510:client id="{91A33A55-3536-714D-AA5C-28FE84D24902}" v="779" dt="2026-03-18T17:27:54.338"/>
    <p1510:client id="{956C82EF-CFB9-43DE-9347-9454D7044052}" v="23" dt="2026-03-18T15:22:46.255"/>
    <p1510:client id="{D180EA0F-FA2B-437C-B9DF-66FFA1BF4209}" v="4" dt="2026-03-18T14:58:19.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9961A2-2733-3047-8343-1967031366B1}" type="datetimeFigureOut">
              <a:rPr lang="en-US" smtClean="0"/>
              <a:t>3/18/2026</a:t>
            </a:fld>
            <a:endParaRPr lang="en-US"/>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AE51DE-45B6-ED43-9CA5-31CFCFD580BD}" type="slidenum">
              <a:rPr lang="en-US" smtClean="0"/>
              <a:t>‹#›</a:t>
            </a:fld>
            <a:endParaRPr lang="en-US"/>
          </a:p>
        </p:txBody>
      </p:sp>
    </p:spTree>
    <p:extLst>
      <p:ext uri="{BB962C8B-B14F-4D97-AF65-F5344CB8AC3E}">
        <p14:creationId xmlns:p14="http://schemas.microsoft.com/office/powerpoint/2010/main" val="108599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9796C43B-3532-4FEF-84C4-A43110272E42}" type="datetimeFigureOut">
              <a:rPr lang="nb-NO"/>
              <a:pPr>
                <a:defRPr/>
              </a:pPr>
              <a:t>18.03.2026</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824D7029-41C7-4D4B-B495-C694055C0B75}"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a:defRPr/>
            </a:pPr>
            <a:fld id="{824D7029-41C7-4D4B-B495-C694055C0B75}" type="slidenum">
              <a:rPr lang="nb-NO" smtClean="0"/>
              <a:pPr>
                <a:defRPr/>
              </a:pPr>
              <a:t>12</a:t>
            </a:fld>
            <a:endParaRPr lang="nb-NO"/>
          </a:p>
        </p:txBody>
      </p:sp>
    </p:spTree>
    <p:extLst>
      <p:ext uri="{BB962C8B-B14F-4D97-AF65-F5344CB8AC3E}">
        <p14:creationId xmlns:p14="http://schemas.microsoft.com/office/powerpoint/2010/main" val="3780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
    <p:spTree>
      <p:nvGrpSpPr>
        <p:cNvPr id="1" name=""/>
        <p:cNvGrpSpPr/>
        <p:nvPr/>
      </p:nvGrpSpPr>
      <p:grpSpPr>
        <a:xfrm>
          <a:off x="0" y="0"/>
          <a:ext cx="0" cy="0"/>
          <a:chOff x="0" y="0"/>
          <a:chExt cx="0" cy="0"/>
        </a:xfrm>
      </p:grpSpPr>
      <p:sp>
        <p:nvSpPr>
          <p:cNvPr id="11" name="Likebent trekant 10"/>
          <p:cNvSpPr/>
          <p:nvPr userDrawn="1"/>
        </p:nvSpPr>
        <p:spPr>
          <a:xfrm rot="16200000">
            <a:off x="4144297" y="1858297"/>
            <a:ext cx="855406" cy="9144002"/>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863000" y="1116026"/>
            <a:ext cx="5967000" cy="1446582"/>
          </a:xfrm>
          <a:prstGeom prst="rect">
            <a:avLst/>
          </a:prstGeom>
        </p:spPr>
        <p:txBody>
          <a:bodyPr anchor="ctr"/>
          <a:lstStyle>
            <a:lvl1pPr>
              <a:defRPr sz="4050" b="1">
                <a:solidFill>
                  <a:schemeClr val="tx2"/>
                </a:solidFill>
                <a:latin typeface="+mj-lt"/>
              </a:defRPr>
            </a:lvl1pPr>
          </a:lstStyle>
          <a:p>
            <a:r>
              <a:rPr lang="en-US"/>
              <a:t>Title</a:t>
            </a:r>
            <a:endParaRPr lang="nb-NO"/>
          </a:p>
        </p:txBody>
      </p:sp>
      <p:sp>
        <p:nvSpPr>
          <p:cNvPr id="3" name="Content Placeholder 2"/>
          <p:cNvSpPr>
            <a:spLocks noGrp="1"/>
          </p:cNvSpPr>
          <p:nvPr>
            <p:ph sz="half" idx="1" hasCustomPrompt="1"/>
          </p:nvPr>
        </p:nvSpPr>
        <p:spPr>
          <a:xfrm>
            <a:off x="1863000" y="2808325"/>
            <a:ext cx="5967000" cy="717846"/>
          </a:xfrm>
          <a:prstGeom prst="rect">
            <a:avLst/>
          </a:prstGeom>
        </p:spPr>
        <p:txBody>
          <a:bodyPr anchor="ctr"/>
          <a:lstStyle>
            <a:lvl1pPr marL="0" indent="0" algn="ctr">
              <a:buNone/>
              <a:defRPr sz="2100" b="1">
                <a:latin typeface="+mj-lt"/>
              </a:defRPr>
            </a:lvl1pPr>
          </a:lstStyle>
          <a:p>
            <a:pPr lvl="0"/>
            <a:r>
              <a:rPr lang="en-US"/>
              <a:t>Subtitle</a:t>
            </a:r>
          </a:p>
        </p:txBody>
      </p:sp>
      <p:sp>
        <p:nvSpPr>
          <p:cNvPr id="15" name="Content Placeholder 2"/>
          <p:cNvSpPr>
            <a:spLocks noGrp="1"/>
          </p:cNvSpPr>
          <p:nvPr>
            <p:ph sz="half" idx="10" hasCustomPrompt="1"/>
          </p:nvPr>
        </p:nvSpPr>
        <p:spPr>
          <a:xfrm>
            <a:off x="1863000" y="3771888"/>
            <a:ext cx="5967000" cy="717846"/>
          </a:xfrm>
          <a:prstGeom prst="rect">
            <a:avLst/>
          </a:prstGeom>
        </p:spPr>
        <p:txBody>
          <a:bodyPr anchor="ctr"/>
          <a:lstStyle>
            <a:lvl1pPr marL="0" indent="0" algn="ctr">
              <a:buNone/>
              <a:defRPr sz="1800" b="0" baseline="0">
                <a:latin typeface="+mj-lt"/>
              </a:defRPr>
            </a:lvl1pPr>
          </a:lstStyle>
          <a:p>
            <a:pPr lvl="0"/>
            <a:r>
              <a:rPr lang="en-US"/>
              <a:t>Name of presenter</a:t>
            </a:r>
          </a:p>
        </p:txBody>
      </p:sp>
      <p:sp>
        <p:nvSpPr>
          <p:cNvPr id="26" name="Likebent trekant 25"/>
          <p:cNvSpPr/>
          <p:nvPr userDrawn="1"/>
        </p:nvSpPr>
        <p:spPr>
          <a:xfrm>
            <a:off x="260350" y="3"/>
            <a:ext cx="539751"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ktangel 7"/>
          <p:cNvSpPr/>
          <p:nvPr userDrawn="1"/>
        </p:nvSpPr>
        <p:spPr>
          <a:xfrm>
            <a:off x="0" y="0"/>
            <a:ext cx="260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21"/>
          <p:cNvCxnSpPr/>
          <p:nvPr userDrawn="1"/>
        </p:nvCxnSpPr>
        <p:spPr>
          <a:xfrm flipV="1">
            <a:off x="1863000" y="5118337"/>
            <a:ext cx="5967000" cy="1"/>
          </a:xfrm>
          <a:prstGeom prst="line">
            <a:avLst/>
          </a:prstGeom>
          <a:ln w="12700">
            <a:solidFill>
              <a:srgbClr val="3C4B5F"/>
            </a:solidFill>
          </a:ln>
        </p:spPr>
        <p:style>
          <a:lnRef idx="1">
            <a:schemeClr val="accent1"/>
          </a:lnRef>
          <a:fillRef idx="0">
            <a:schemeClr val="accent1"/>
          </a:fillRef>
          <a:effectRef idx="0">
            <a:schemeClr val="accent1"/>
          </a:effectRef>
          <a:fontRef idx="minor">
            <a:schemeClr val="tx1"/>
          </a:fontRef>
        </p:style>
      </p:cxnSp>
      <p:sp>
        <p:nvSpPr>
          <p:cNvPr id="37" name="Text Box 60"/>
          <p:cNvSpPr txBox="1"/>
          <p:nvPr userDrawn="1"/>
        </p:nvSpPr>
        <p:spPr>
          <a:xfrm>
            <a:off x="4571999" y="5053019"/>
            <a:ext cx="548709" cy="130630"/>
          </a:xfrm>
          <a:prstGeom prst="rect">
            <a:avLst/>
          </a:prstGeom>
          <a:solidFill>
            <a:schemeClr val="accent2"/>
          </a:solidFill>
          <a:ln w="6350">
            <a:noFill/>
          </a:ln>
        </p:spPr>
        <p:txBody>
          <a:bodyPr rot="0" spcFirstLastPara="0" vert="horz" wrap="square" lIns="28043" tIns="14020" rIns="28043" bIns="14020" numCol="1" spcCol="0" rtlCol="0" fromWordArt="0" anchor="ctr" anchorCtr="0" forceAA="0" compatLnSpc="1">
            <a:prstTxWarp prst="textNoShape">
              <a:avLst/>
            </a:prstTxWarp>
            <a:noAutofit/>
          </a:bodyPr>
          <a:lstStyle/>
          <a:p>
            <a:pPr algn="ctr">
              <a:spcBef>
                <a:spcPts val="183"/>
              </a:spcBef>
              <a:spcAft>
                <a:spcPts val="737"/>
              </a:spcAft>
            </a:pPr>
            <a:endParaRPr lang="en-GB" sz="3038" b="1">
              <a:solidFill>
                <a:srgbClr val="FFFFFF"/>
              </a:solidFill>
              <a:effectLst>
                <a:outerShdw blurRad="50800" dist="38100" dir="2700000" algn="tl">
                  <a:srgbClr val="000000">
                    <a:alpha val="40000"/>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3"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58521" y="5183649"/>
            <a:ext cx="2771479" cy="799620"/>
          </a:xfrm>
          <a:prstGeom prst="rect">
            <a:avLst/>
          </a:prstGeom>
        </p:spPr>
      </p:pic>
      <p:pic>
        <p:nvPicPr>
          <p:cNvPr id="14" name="Bild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59429" y="5352008"/>
            <a:ext cx="2532742" cy="480798"/>
          </a:xfrm>
          <a:prstGeom prst="rect">
            <a:avLst/>
          </a:prstGeom>
        </p:spPr>
      </p:pic>
    </p:spTree>
    <p:extLst>
      <p:ext uri="{BB962C8B-B14F-4D97-AF65-F5344CB8AC3E}">
        <p14:creationId xmlns:p14="http://schemas.microsoft.com/office/powerpoint/2010/main" val="25357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tive">
    <p:spTree>
      <p:nvGrpSpPr>
        <p:cNvPr id="1" name=""/>
        <p:cNvGrpSpPr/>
        <p:nvPr/>
      </p:nvGrpSpPr>
      <p:grpSpPr>
        <a:xfrm>
          <a:off x="0" y="0"/>
          <a:ext cx="0" cy="0"/>
          <a:chOff x="0" y="0"/>
          <a:chExt cx="0" cy="0"/>
        </a:xfrm>
      </p:grpSpPr>
      <p:sp>
        <p:nvSpPr>
          <p:cNvPr id="13" name="Slide Number Placeholder 4"/>
          <p:cNvSpPr>
            <a:spLocks noGrp="1"/>
          </p:cNvSpPr>
          <p:nvPr>
            <p:ph type="sldNum" sz="quarter" idx="4"/>
          </p:nvPr>
        </p:nvSpPr>
        <p:spPr>
          <a:xfrm>
            <a:off x="8721001" y="6430956"/>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11" name="Content Placeholder 2"/>
          <p:cNvSpPr>
            <a:spLocks noGrp="1"/>
          </p:cNvSpPr>
          <p:nvPr>
            <p:ph sz="half" idx="1" hasCustomPrompt="1"/>
          </p:nvPr>
        </p:nvSpPr>
        <p:spPr>
          <a:xfrm>
            <a:off x="973138" y="1538515"/>
            <a:ext cx="3240000" cy="4769152"/>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12" name="Content Placeholder 2"/>
          <p:cNvSpPr>
            <a:spLocks noGrp="1"/>
          </p:cNvSpPr>
          <p:nvPr>
            <p:ph sz="half" idx="10" hasCustomPrompt="1"/>
          </p:nvPr>
        </p:nvSpPr>
        <p:spPr>
          <a:xfrm>
            <a:off x="5112544" y="1538519"/>
            <a:ext cx="3240000" cy="4769151"/>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8"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defRPr>
            </a:lvl1pPr>
          </a:lstStyle>
          <a:p>
            <a:r>
              <a:rPr lang="en-US"/>
              <a:t>Header</a:t>
            </a:r>
            <a:endParaRPr lang="nb-NO"/>
          </a:p>
        </p:txBody>
      </p:sp>
    </p:spTree>
    <p:extLst>
      <p:ext uri="{BB962C8B-B14F-4D97-AF65-F5344CB8AC3E}">
        <p14:creationId xmlns:p14="http://schemas.microsoft.com/office/powerpoint/2010/main" val="64455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9" name="Content Placeholder 2"/>
          <p:cNvSpPr>
            <a:spLocks noGrp="1"/>
          </p:cNvSpPr>
          <p:nvPr>
            <p:ph sz="half" idx="10"/>
          </p:nvPr>
        </p:nvSpPr>
        <p:spPr>
          <a:xfrm>
            <a:off x="6699141" y="2698067"/>
            <a:ext cx="1641022" cy="2166257"/>
          </a:xfrm>
          <a:prstGeom prst="rect">
            <a:avLst/>
          </a:prstGeom>
        </p:spPr>
        <p:txBody>
          <a:bodyPr/>
          <a:lstStyle>
            <a:lvl1pPr>
              <a:defRPr sz="1500">
                <a:latin typeface="+mj-lt"/>
              </a:defRPr>
            </a:lvl1pPr>
          </a:lstStyle>
          <a:p>
            <a:endParaRPr lang="nb-NO"/>
          </a:p>
        </p:txBody>
      </p:sp>
      <p:sp>
        <p:nvSpPr>
          <p:cNvPr id="18"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11" name="Content Placeholder 2"/>
          <p:cNvSpPr>
            <a:spLocks noGrp="1"/>
          </p:cNvSpPr>
          <p:nvPr>
            <p:ph sz="half" idx="1" hasCustomPrompt="1"/>
          </p:nvPr>
        </p:nvSpPr>
        <p:spPr>
          <a:xfrm>
            <a:off x="972001" y="1531256"/>
            <a:ext cx="4882142" cy="4767943"/>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8"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defRPr>
            </a:lvl1pPr>
          </a:lstStyle>
          <a:p>
            <a:r>
              <a:rPr lang="en-US"/>
              <a:t>Header</a:t>
            </a:r>
            <a:endParaRPr lang="nb-NO"/>
          </a:p>
        </p:txBody>
      </p:sp>
    </p:spTree>
    <p:extLst>
      <p:ext uri="{BB962C8B-B14F-4D97-AF65-F5344CB8AC3E}">
        <p14:creationId xmlns:p14="http://schemas.microsoft.com/office/powerpoint/2010/main" val="40823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Object - No header">
    <p:spTree>
      <p:nvGrpSpPr>
        <p:cNvPr id="1" name=""/>
        <p:cNvGrpSpPr/>
        <p:nvPr/>
      </p:nvGrpSpPr>
      <p:grpSpPr>
        <a:xfrm>
          <a:off x="0" y="0"/>
          <a:ext cx="0" cy="0"/>
          <a:chOff x="0" y="0"/>
          <a:chExt cx="0" cy="0"/>
        </a:xfrm>
      </p:grpSpPr>
      <p:sp>
        <p:nvSpPr>
          <p:cNvPr id="7" name="Content Placeholder 2"/>
          <p:cNvSpPr>
            <a:spLocks noGrp="1"/>
          </p:cNvSpPr>
          <p:nvPr>
            <p:ph sz="half" idx="10"/>
          </p:nvPr>
        </p:nvSpPr>
        <p:spPr>
          <a:xfrm>
            <a:off x="6709230" y="2715001"/>
            <a:ext cx="1641022" cy="2166257"/>
          </a:xfrm>
          <a:prstGeom prst="rect">
            <a:avLst/>
          </a:prstGeom>
        </p:spPr>
        <p:txBody>
          <a:bodyPr/>
          <a:lstStyle>
            <a:lvl1pPr>
              <a:defRPr sz="1500">
                <a:latin typeface="+mj-lt"/>
              </a:defRPr>
            </a:lvl1pPr>
          </a:lstStyle>
          <a:p>
            <a:endParaRPr lang="nb-NO"/>
          </a:p>
        </p:txBody>
      </p:sp>
      <p:sp>
        <p:nvSpPr>
          <p:cNvPr id="8" name="Content Placeholder 2"/>
          <p:cNvSpPr>
            <a:spLocks noGrp="1"/>
          </p:cNvSpPr>
          <p:nvPr>
            <p:ph sz="half" idx="1" hasCustomPrompt="1"/>
          </p:nvPr>
        </p:nvSpPr>
        <p:spPr>
          <a:xfrm>
            <a:off x="972001" y="567267"/>
            <a:ext cx="4882142" cy="5740400"/>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11"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Tree>
    <p:extLst>
      <p:ext uri="{BB962C8B-B14F-4D97-AF65-F5344CB8AC3E}">
        <p14:creationId xmlns:p14="http://schemas.microsoft.com/office/powerpoint/2010/main" val="407923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Tree>
    <p:extLst>
      <p:ext uri="{BB962C8B-B14F-4D97-AF65-F5344CB8AC3E}">
        <p14:creationId xmlns:p14="http://schemas.microsoft.com/office/powerpoint/2010/main" val="46138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5" name="Title 1"/>
          <p:cNvSpPr>
            <a:spLocks noGrp="1"/>
          </p:cNvSpPr>
          <p:nvPr>
            <p:ph type="title" hasCustomPrompt="1"/>
          </p:nvPr>
        </p:nvSpPr>
        <p:spPr>
          <a:xfrm>
            <a:off x="891000" y="504000"/>
            <a:ext cx="7181850" cy="504000"/>
          </a:xfrm>
          <a:prstGeom prst="rect">
            <a:avLst/>
          </a:prstGeom>
        </p:spPr>
        <p:txBody>
          <a:bodyPr anchor="t">
            <a:normAutofit/>
          </a:bodyPr>
          <a:lstStyle>
            <a:lvl1pPr algn="l">
              <a:defRPr sz="2700" b="1">
                <a:solidFill>
                  <a:schemeClr val="tx2"/>
                </a:solidFill>
              </a:defRPr>
            </a:lvl1pPr>
          </a:lstStyle>
          <a:p>
            <a:r>
              <a:rPr lang="en-US"/>
              <a:t>Header</a:t>
            </a:r>
            <a:endParaRPr lang="nb-NO"/>
          </a:p>
        </p:txBody>
      </p:sp>
    </p:spTree>
    <p:extLst>
      <p:ext uri="{BB962C8B-B14F-4D97-AF65-F5344CB8AC3E}">
        <p14:creationId xmlns:p14="http://schemas.microsoft.com/office/powerpoint/2010/main" val="241879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391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page - Centre">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1869250" y="899631"/>
            <a:ext cx="59405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nb-NO" sz="4350" b="1">
                <a:latin typeface="Calibri Light" panose="020F0302020204030204" pitchFamily="34" charset="0"/>
              </a:rPr>
              <a:t> </a:t>
            </a:r>
            <a:r>
              <a:rPr lang="en-US" altLang="nb-NO" sz="4500" b="1">
                <a:latin typeface="Calibri Light" panose="020F0302020204030204" pitchFamily="34" charset="0"/>
              </a:rPr>
              <a:t>Thank you for your attention!</a:t>
            </a:r>
            <a:endParaRPr lang="en-US" altLang="nb-NO" sz="1500">
              <a:latin typeface="Calibri Light" panose="020F0302020204030204" pitchFamily="34" charset="0"/>
            </a:endParaRPr>
          </a:p>
        </p:txBody>
      </p:sp>
      <p:sp>
        <p:nvSpPr>
          <p:cNvPr id="37" name="Likebent trekant 36"/>
          <p:cNvSpPr/>
          <p:nvPr userDrawn="1"/>
        </p:nvSpPr>
        <p:spPr>
          <a:xfrm rot="16200000">
            <a:off x="4144297" y="1858297"/>
            <a:ext cx="855406" cy="9144002"/>
          </a:xfrm>
          <a:prstGeom prst="triangle">
            <a:avLst>
              <a:gd name="adj" fmla="val 0"/>
            </a:avLst>
          </a:prstGeom>
          <a:solidFill>
            <a:srgbClr val="098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kebent trekant 37"/>
          <p:cNvSpPr/>
          <p:nvPr userDrawn="1"/>
        </p:nvSpPr>
        <p:spPr>
          <a:xfrm>
            <a:off x="260350" y="3"/>
            <a:ext cx="539751"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ktangel 38"/>
          <p:cNvSpPr/>
          <p:nvPr userDrawn="1"/>
        </p:nvSpPr>
        <p:spPr>
          <a:xfrm>
            <a:off x="0" y="0"/>
            <a:ext cx="260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21"/>
          <p:cNvCxnSpPr/>
          <p:nvPr userDrawn="1"/>
        </p:nvCxnSpPr>
        <p:spPr>
          <a:xfrm flipV="1">
            <a:off x="1876289" y="4482527"/>
            <a:ext cx="5913000" cy="1"/>
          </a:xfrm>
          <a:prstGeom prst="line">
            <a:avLst/>
          </a:prstGeom>
          <a:ln w="12700">
            <a:solidFill>
              <a:srgbClr val="3C4B5F"/>
            </a:solidFill>
          </a:ln>
        </p:spPr>
        <p:style>
          <a:lnRef idx="1">
            <a:schemeClr val="accent1"/>
          </a:lnRef>
          <a:fillRef idx="0">
            <a:schemeClr val="accent1"/>
          </a:fillRef>
          <a:effectRef idx="0">
            <a:schemeClr val="accent1"/>
          </a:effectRef>
          <a:fontRef idx="minor">
            <a:schemeClr val="tx1"/>
          </a:fontRef>
        </p:style>
      </p:cxnSp>
      <p:sp>
        <p:nvSpPr>
          <p:cNvPr id="41" name="Text Box 60"/>
          <p:cNvSpPr txBox="1"/>
          <p:nvPr userDrawn="1"/>
        </p:nvSpPr>
        <p:spPr>
          <a:xfrm>
            <a:off x="4565177" y="4417209"/>
            <a:ext cx="548709" cy="130630"/>
          </a:xfrm>
          <a:prstGeom prst="rect">
            <a:avLst/>
          </a:prstGeom>
          <a:solidFill>
            <a:srgbClr val="0A968A"/>
          </a:solidFill>
          <a:ln w="6350">
            <a:noFill/>
          </a:ln>
        </p:spPr>
        <p:txBody>
          <a:bodyPr rot="0" spcFirstLastPara="0" vert="horz" wrap="square" lIns="28043" tIns="14020" rIns="28043" bIns="14020" numCol="1" spcCol="0" rtlCol="0" fromWordArt="0" anchor="ctr" anchorCtr="0" forceAA="0" compatLnSpc="1">
            <a:prstTxWarp prst="textNoShape">
              <a:avLst/>
            </a:prstTxWarp>
            <a:noAutofit/>
          </a:bodyPr>
          <a:lstStyle/>
          <a:p>
            <a:pPr algn="ctr">
              <a:spcBef>
                <a:spcPts val="183"/>
              </a:spcBef>
              <a:spcAft>
                <a:spcPts val="737"/>
              </a:spcAft>
            </a:pPr>
            <a:endParaRPr lang="en-GB" sz="3038" b="1">
              <a:solidFill>
                <a:srgbClr val="FFFFFF"/>
              </a:solidFill>
              <a:effectLst>
                <a:outerShdw blurRad="50800" dist="38100" dir="2700000" algn="tl">
                  <a:srgbClr val="000000">
                    <a:alpha val="40000"/>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5"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83657" y="3485014"/>
            <a:ext cx="2881520" cy="831368"/>
          </a:xfrm>
          <a:prstGeom prst="rect">
            <a:avLst/>
          </a:prstGeom>
        </p:spPr>
      </p:pic>
      <p:pic>
        <p:nvPicPr>
          <p:cNvPr id="16" name="Bild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3371" y="3633951"/>
            <a:ext cx="2509749" cy="476433"/>
          </a:xfrm>
          <a:prstGeom prst="rect">
            <a:avLst/>
          </a:prstGeom>
        </p:spPr>
      </p:pic>
      <p:pic>
        <p:nvPicPr>
          <p:cNvPr id="18"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409124" y="4994281"/>
            <a:ext cx="1551899" cy="26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711371" y="4842320"/>
            <a:ext cx="624339" cy="57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956253" y="4904486"/>
            <a:ext cx="695711" cy="464004"/>
          </a:xfrm>
          <a:prstGeom prst="rect">
            <a:avLst/>
          </a:prstGeom>
        </p:spPr>
      </p:pic>
      <p:pic>
        <p:nvPicPr>
          <p:cNvPr id="22" name="Bilde 21"/>
          <p:cNvPicPr>
            <a:picLocks noChangeAspect="1"/>
          </p:cNvPicPr>
          <p:nvPr userDrawn="1"/>
        </p:nvPicPr>
        <p:blipFill rotWithShape="1">
          <a:blip r:embed="rId7" cstate="print">
            <a:extLst>
              <a:ext uri="{28A0092B-C50C-407E-A947-70E740481C1C}">
                <a14:useLocalDpi xmlns:a14="http://schemas.microsoft.com/office/drawing/2010/main" val="0"/>
              </a:ext>
            </a:extLst>
          </a:blip>
          <a:srcRect r="84603"/>
          <a:stretch/>
        </p:blipFill>
        <p:spPr>
          <a:xfrm>
            <a:off x="1965953" y="4873846"/>
            <a:ext cx="692823" cy="464568"/>
          </a:xfrm>
          <a:prstGeom prst="rect">
            <a:avLst/>
          </a:prstGeom>
        </p:spPr>
      </p:pic>
      <p:sp>
        <p:nvSpPr>
          <p:cNvPr id="2" name="TekstSylinder 1">
            <a:extLst>
              <a:ext uri="{FF2B5EF4-FFF2-40B4-BE49-F238E27FC236}">
                <a16:creationId xmlns:a16="http://schemas.microsoft.com/office/drawing/2014/main" id="{299042CF-0749-45C4-B340-9AC097D60D91}"/>
              </a:ext>
            </a:extLst>
          </p:cNvPr>
          <p:cNvSpPr txBox="1"/>
          <p:nvPr userDrawn="1"/>
        </p:nvSpPr>
        <p:spPr>
          <a:xfrm>
            <a:off x="1869250" y="5443235"/>
            <a:ext cx="5920039" cy="338554"/>
          </a:xfrm>
          <a:prstGeom prst="rect">
            <a:avLst/>
          </a:prstGeom>
          <a:noFill/>
        </p:spPr>
        <p:txBody>
          <a:bodyPr wrap="square" rtlCol="0">
            <a:spAutoFit/>
          </a:bodyPr>
          <a:lstStyle/>
          <a:p>
            <a:r>
              <a:rPr lang="en-US" sz="800" i="1"/>
              <a:t>Disclaimer: Content resulting from the projects reflects only the authors’ views and the funding agencies are not responsible for any use that may be made of the information contained therein.</a:t>
            </a:r>
          </a:p>
        </p:txBody>
      </p:sp>
    </p:spTree>
    <p:extLst>
      <p:ext uri="{BB962C8B-B14F-4D97-AF65-F5344CB8AC3E}">
        <p14:creationId xmlns:p14="http://schemas.microsoft.com/office/powerpoint/2010/main" val="1871727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RETION">
    <p:spTree>
      <p:nvGrpSpPr>
        <p:cNvPr id="1" name=""/>
        <p:cNvGrpSpPr/>
        <p:nvPr/>
      </p:nvGrpSpPr>
      <p:grpSpPr>
        <a:xfrm>
          <a:off x="0" y="0"/>
          <a:ext cx="0" cy="0"/>
          <a:chOff x="0" y="0"/>
          <a:chExt cx="0" cy="0"/>
        </a:xfrm>
      </p:grpSpPr>
      <p:sp>
        <p:nvSpPr>
          <p:cNvPr id="27" name="TextBox 2"/>
          <p:cNvSpPr txBox="1"/>
          <p:nvPr userDrawn="1"/>
        </p:nvSpPr>
        <p:spPr>
          <a:xfrm>
            <a:off x="1876289" y="4674404"/>
            <a:ext cx="2636275" cy="584775"/>
          </a:xfrm>
          <a:prstGeom prst="rect">
            <a:avLst/>
          </a:prstGeom>
          <a:noFill/>
        </p:spPr>
        <p:txBody>
          <a:bodyPr wrap="square" rtlCol="0">
            <a:spAutoFit/>
          </a:bodyPr>
          <a:lstStyle/>
          <a:p>
            <a:pPr algn="just"/>
            <a:r>
              <a:rPr lang="en-US" sz="800" b="1" i="1" kern="1200">
                <a:solidFill>
                  <a:schemeClr val="tx1"/>
                </a:solidFill>
                <a:effectLst/>
                <a:latin typeface="Calibri" panose="020F0502020204030204" pitchFamily="34" charset="0"/>
                <a:ea typeface="+mn-ea"/>
                <a:cs typeface="+mn-cs"/>
              </a:rPr>
              <a:t>The DISCRETION project has received funding from the European Research  Council  (ERC) under the European Union’s Horizon 2020 research and innovation program (grant agreement no. 724460).</a:t>
            </a:r>
          </a:p>
        </p:txBody>
      </p:sp>
      <p:sp>
        <p:nvSpPr>
          <p:cNvPr id="37" name="Likebent trekant 36"/>
          <p:cNvSpPr/>
          <p:nvPr userDrawn="1"/>
        </p:nvSpPr>
        <p:spPr>
          <a:xfrm rot="16200000">
            <a:off x="4144297" y="1858297"/>
            <a:ext cx="855406" cy="9144002"/>
          </a:xfrm>
          <a:prstGeom prst="triangle">
            <a:avLst>
              <a:gd name="adj" fmla="val 0"/>
            </a:avLst>
          </a:prstGeom>
          <a:solidFill>
            <a:srgbClr val="098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kebent trekant 37"/>
          <p:cNvSpPr/>
          <p:nvPr userDrawn="1"/>
        </p:nvSpPr>
        <p:spPr>
          <a:xfrm>
            <a:off x="260350" y="3"/>
            <a:ext cx="539751"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ktangel 38"/>
          <p:cNvSpPr/>
          <p:nvPr userDrawn="1"/>
        </p:nvSpPr>
        <p:spPr>
          <a:xfrm>
            <a:off x="0" y="0"/>
            <a:ext cx="260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21"/>
          <p:cNvCxnSpPr/>
          <p:nvPr userDrawn="1"/>
        </p:nvCxnSpPr>
        <p:spPr>
          <a:xfrm flipV="1">
            <a:off x="1876289" y="4418536"/>
            <a:ext cx="5913000" cy="1"/>
          </a:xfrm>
          <a:prstGeom prst="line">
            <a:avLst/>
          </a:prstGeom>
          <a:ln w="12700">
            <a:solidFill>
              <a:srgbClr val="3C4B5F"/>
            </a:solidFill>
          </a:ln>
        </p:spPr>
        <p:style>
          <a:lnRef idx="1">
            <a:schemeClr val="accent1"/>
          </a:lnRef>
          <a:fillRef idx="0">
            <a:schemeClr val="accent1"/>
          </a:fillRef>
          <a:effectRef idx="0">
            <a:schemeClr val="accent1"/>
          </a:effectRef>
          <a:fontRef idx="minor">
            <a:schemeClr val="tx1"/>
          </a:fontRef>
        </p:style>
      </p:cxnSp>
      <p:sp>
        <p:nvSpPr>
          <p:cNvPr id="41" name="Text Box 60"/>
          <p:cNvSpPr txBox="1"/>
          <p:nvPr userDrawn="1"/>
        </p:nvSpPr>
        <p:spPr>
          <a:xfrm>
            <a:off x="4565177" y="4353218"/>
            <a:ext cx="548709" cy="130630"/>
          </a:xfrm>
          <a:prstGeom prst="rect">
            <a:avLst/>
          </a:prstGeom>
          <a:solidFill>
            <a:srgbClr val="0A968A"/>
          </a:solidFill>
          <a:ln w="6350">
            <a:noFill/>
          </a:ln>
        </p:spPr>
        <p:txBody>
          <a:bodyPr rot="0" spcFirstLastPara="0" vert="horz" wrap="square" lIns="28043" tIns="14020" rIns="28043" bIns="14020" numCol="1" spcCol="0" rtlCol="0" fromWordArt="0" anchor="ctr" anchorCtr="0" forceAA="0" compatLnSpc="1">
            <a:prstTxWarp prst="textNoShape">
              <a:avLst/>
            </a:prstTxWarp>
            <a:noAutofit/>
          </a:bodyPr>
          <a:lstStyle/>
          <a:p>
            <a:pPr algn="ctr">
              <a:spcBef>
                <a:spcPts val="183"/>
              </a:spcBef>
              <a:spcAft>
                <a:spcPts val="737"/>
              </a:spcAft>
            </a:pPr>
            <a:endParaRPr lang="en-GB" sz="3038" b="1">
              <a:solidFill>
                <a:srgbClr val="FFFFFF"/>
              </a:solidFill>
              <a:effectLst>
                <a:outerShdw blurRad="50800" dist="38100" dir="2700000" algn="tl">
                  <a:srgbClr val="000000">
                    <a:alpha val="40000"/>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6"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83657" y="3485014"/>
            <a:ext cx="2881520" cy="831368"/>
          </a:xfrm>
          <a:prstGeom prst="rect">
            <a:avLst/>
          </a:prstGeom>
        </p:spPr>
      </p:pic>
      <p:pic>
        <p:nvPicPr>
          <p:cNvPr id="17" name="Bild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3371" y="3633951"/>
            <a:ext cx="2509749" cy="476433"/>
          </a:xfrm>
          <a:prstGeom prst="rect">
            <a:avLst/>
          </a:prstGeom>
        </p:spPr>
      </p:pic>
      <p:pic>
        <p:nvPicPr>
          <p:cNvPr id="19" name="Picture 10"/>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711371" y="4674404"/>
            <a:ext cx="624339" cy="57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615167" y="4736570"/>
            <a:ext cx="695711" cy="464004"/>
          </a:xfrm>
          <a:prstGeom prst="rect">
            <a:avLst/>
          </a:prstGeom>
        </p:spPr>
      </p:pic>
      <p:sp>
        <p:nvSpPr>
          <p:cNvPr id="23" name="Rectangle 12"/>
          <p:cNvSpPr>
            <a:spLocks noChangeArrowheads="1"/>
          </p:cNvSpPr>
          <p:nvPr userDrawn="1"/>
        </p:nvSpPr>
        <p:spPr bwMode="auto">
          <a:xfrm>
            <a:off x="1869250" y="899631"/>
            <a:ext cx="59405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nb-NO" sz="4350" b="1">
                <a:latin typeface="Calibri Light" panose="020F0302020204030204" pitchFamily="34" charset="0"/>
              </a:rPr>
              <a:t> </a:t>
            </a:r>
            <a:r>
              <a:rPr lang="en-US" altLang="nb-NO" sz="4500" b="1">
                <a:latin typeface="Calibri Light" panose="020F0302020204030204" pitchFamily="34" charset="0"/>
              </a:rPr>
              <a:t>Thank you for your attention!</a:t>
            </a:r>
            <a:endParaRPr lang="en-US" altLang="nb-NO" sz="1500">
              <a:latin typeface="Calibri Light" panose="020F0302020204030204" pitchFamily="34" charset="0"/>
            </a:endParaRPr>
          </a:p>
        </p:txBody>
      </p:sp>
      <p:sp>
        <p:nvSpPr>
          <p:cNvPr id="13" name="TekstSylinder 12">
            <a:extLst>
              <a:ext uri="{FF2B5EF4-FFF2-40B4-BE49-F238E27FC236}">
                <a16:creationId xmlns:a16="http://schemas.microsoft.com/office/drawing/2014/main" id="{9C97B6FD-92A2-4CCC-B4ED-E99D149E7EEB}"/>
              </a:ext>
            </a:extLst>
          </p:cNvPr>
          <p:cNvSpPr txBox="1"/>
          <p:nvPr userDrawn="1"/>
        </p:nvSpPr>
        <p:spPr>
          <a:xfrm>
            <a:off x="1869250" y="5443235"/>
            <a:ext cx="5920039" cy="338554"/>
          </a:xfrm>
          <a:prstGeom prst="rect">
            <a:avLst/>
          </a:prstGeom>
          <a:noFill/>
        </p:spPr>
        <p:txBody>
          <a:bodyPr wrap="square" rtlCol="0">
            <a:spAutoFit/>
          </a:bodyPr>
          <a:lstStyle/>
          <a:p>
            <a:r>
              <a:rPr lang="en-US" sz="800" i="1"/>
              <a:t>Disclaimer: Content resulting from the projects reflects only the authors’ views and the funding agency is not responsible for any use that may be made of the information contained therein.</a:t>
            </a:r>
          </a:p>
        </p:txBody>
      </p:sp>
    </p:spTree>
    <p:extLst>
      <p:ext uri="{BB962C8B-B14F-4D97-AF65-F5344CB8AC3E}">
        <p14:creationId xmlns:p14="http://schemas.microsoft.com/office/powerpoint/2010/main" val="371556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EPTABILITY">
    <p:spTree>
      <p:nvGrpSpPr>
        <p:cNvPr id="1" name=""/>
        <p:cNvGrpSpPr/>
        <p:nvPr/>
      </p:nvGrpSpPr>
      <p:grpSpPr>
        <a:xfrm>
          <a:off x="0" y="0"/>
          <a:ext cx="0" cy="0"/>
          <a:chOff x="0" y="0"/>
          <a:chExt cx="0" cy="0"/>
        </a:xfrm>
      </p:grpSpPr>
      <p:sp>
        <p:nvSpPr>
          <p:cNvPr id="27" name="TextBox 2"/>
          <p:cNvSpPr txBox="1"/>
          <p:nvPr userDrawn="1"/>
        </p:nvSpPr>
        <p:spPr>
          <a:xfrm>
            <a:off x="1876289" y="4742227"/>
            <a:ext cx="2695711" cy="338554"/>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US" sz="800" b="1" i="1" kern="1200">
                <a:solidFill>
                  <a:schemeClr val="tx1"/>
                </a:solidFill>
                <a:effectLst/>
                <a:latin typeface="Calibri" panose="020F0502020204030204" pitchFamily="34" charset="0"/>
                <a:ea typeface="+mn-ea"/>
                <a:cs typeface="+mn-cs"/>
              </a:rPr>
              <a:t>The ACCEPTABILITY project has received funding from the Research Council of Norway </a:t>
            </a:r>
            <a:r>
              <a:rPr lang="en-US" sz="800" b="1" i="1" kern="1200" baseline="0">
                <a:solidFill>
                  <a:schemeClr val="tx1"/>
                </a:solidFill>
                <a:effectLst/>
                <a:latin typeface="Calibri" panose="020F0502020204030204" pitchFamily="34" charset="0"/>
                <a:ea typeface="+mn-ea"/>
                <a:cs typeface="+mn-cs"/>
              </a:rPr>
              <a:t>(project number 262773).</a:t>
            </a:r>
            <a:endParaRPr lang="nb-NO" sz="800" b="1" i="1"/>
          </a:p>
        </p:txBody>
      </p:sp>
      <p:sp>
        <p:nvSpPr>
          <p:cNvPr id="37" name="Likebent trekant 36"/>
          <p:cNvSpPr/>
          <p:nvPr userDrawn="1"/>
        </p:nvSpPr>
        <p:spPr>
          <a:xfrm rot="16200000">
            <a:off x="4144297" y="1858297"/>
            <a:ext cx="855406" cy="9144002"/>
          </a:xfrm>
          <a:prstGeom prst="triangle">
            <a:avLst>
              <a:gd name="adj" fmla="val 0"/>
            </a:avLst>
          </a:prstGeom>
          <a:solidFill>
            <a:srgbClr val="098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kebent trekant 37"/>
          <p:cNvSpPr/>
          <p:nvPr userDrawn="1"/>
        </p:nvSpPr>
        <p:spPr>
          <a:xfrm>
            <a:off x="260350" y="3"/>
            <a:ext cx="539751"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ktangel 38"/>
          <p:cNvSpPr/>
          <p:nvPr userDrawn="1"/>
        </p:nvSpPr>
        <p:spPr>
          <a:xfrm>
            <a:off x="0" y="0"/>
            <a:ext cx="260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21"/>
          <p:cNvCxnSpPr/>
          <p:nvPr userDrawn="1"/>
        </p:nvCxnSpPr>
        <p:spPr>
          <a:xfrm flipV="1">
            <a:off x="1876289" y="4482527"/>
            <a:ext cx="5913000" cy="1"/>
          </a:xfrm>
          <a:prstGeom prst="line">
            <a:avLst/>
          </a:prstGeom>
          <a:ln w="12700">
            <a:solidFill>
              <a:srgbClr val="3C4B5F"/>
            </a:solidFill>
          </a:ln>
        </p:spPr>
        <p:style>
          <a:lnRef idx="1">
            <a:schemeClr val="accent1"/>
          </a:lnRef>
          <a:fillRef idx="0">
            <a:schemeClr val="accent1"/>
          </a:fillRef>
          <a:effectRef idx="0">
            <a:schemeClr val="accent1"/>
          </a:effectRef>
          <a:fontRef idx="minor">
            <a:schemeClr val="tx1"/>
          </a:fontRef>
        </p:style>
      </p:cxnSp>
      <p:sp>
        <p:nvSpPr>
          <p:cNvPr id="41" name="Text Box 60"/>
          <p:cNvSpPr txBox="1"/>
          <p:nvPr userDrawn="1"/>
        </p:nvSpPr>
        <p:spPr>
          <a:xfrm>
            <a:off x="4565177" y="4417209"/>
            <a:ext cx="548709" cy="130630"/>
          </a:xfrm>
          <a:prstGeom prst="rect">
            <a:avLst/>
          </a:prstGeom>
          <a:solidFill>
            <a:srgbClr val="0A968A"/>
          </a:solidFill>
          <a:ln w="6350">
            <a:noFill/>
          </a:ln>
        </p:spPr>
        <p:txBody>
          <a:bodyPr rot="0" spcFirstLastPara="0" vert="horz" wrap="square" lIns="28043" tIns="14020" rIns="28043" bIns="14020" numCol="1" spcCol="0" rtlCol="0" fromWordArt="0" anchor="ctr" anchorCtr="0" forceAA="0" compatLnSpc="1">
            <a:prstTxWarp prst="textNoShape">
              <a:avLst/>
            </a:prstTxWarp>
            <a:noAutofit/>
          </a:bodyPr>
          <a:lstStyle/>
          <a:p>
            <a:pPr algn="ctr">
              <a:spcBef>
                <a:spcPts val="183"/>
              </a:spcBef>
              <a:spcAft>
                <a:spcPts val="737"/>
              </a:spcAft>
            </a:pPr>
            <a:endParaRPr lang="en-GB" sz="3038" b="1">
              <a:solidFill>
                <a:srgbClr val="FFFFFF"/>
              </a:solidFill>
              <a:effectLst>
                <a:outerShdw blurRad="50800" dist="38100" dir="2700000" algn="tl">
                  <a:srgbClr val="000000">
                    <a:alpha val="40000"/>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6"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83657" y="3485014"/>
            <a:ext cx="2881520" cy="831368"/>
          </a:xfrm>
          <a:prstGeom prst="rect">
            <a:avLst/>
          </a:prstGeom>
        </p:spPr>
      </p:pic>
      <p:pic>
        <p:nvPicPr>
          <p:cNvPr id="17" name="Bild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3371" y="3633951"/>
            <a:ext cx="2509749" cy="476433"/>
          </a:xfrm>
          <a:prstGeom prst="rect">
            <a:avLst/>
          </a:prstGeom>
        </p:spPr>
      </p:pic>
      <p:pic>
        <p:nvPicPr>
          <p:cNvPr id="18"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484667" y="4763338"/>
            <a:ext cx="1551899" cy="26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2"/>
          <p:cNvSpPr>
            <a:spLocks noChangeArrowheads="1"/>
          </p:cNvSpPr>
          <p:nvPr userDrawn="1"/>
        </p:nvSpPr>
        <p:spPr bwMode="auto">
          <a:xfrm>
            <a:off x="1869250" y="899631"/>
            <a:ext cx="59405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nb-NO" sz="4350" b="1">
                <a:latin typeface="Calibri Light" panose="020F0302020204030204" pitchFamily="34" charset="0"/>
              </a:rPr>
              <a:t> </a:t>
            </a:r>
            <a:r>
              <a:rPr lang="en-US" altLang="nb-NO" sz="4500" b="1">
                <a:latin typeface="Calibri Light" panose="020F0302020204030204" pitchFamily="34" charset="0"/>
              </a:rPr>
              <a:t>Thank you for your attention!</a:t>
            </a:r>
            <a:endParaRPr lang="en-US" altLang="nb-NO" sz="1500">
              <a:latin typeface="Calibri Light" panose="020F0302020204030204" pitchFamily="34" charset="0"/>
            </a:endParaRPr>
          </a:p>
        </p:txBody>
      </p:sp>
      <p:sp>
        <p:nvSpPr>
          <p:cNvPr id="12" name="TekstSylinder 11">
            <a:extLst>
              <a:ext uri="{FF2B5EF4-FFF2-40B4-BE49-F238E27FC236}">
                <a16:creationId xmlns:a16="http://schemas.microsoft.com/office/drawing/2014/main" id="{3C50EE06-1A19-4FDC-98B1-287486D96856}"/>
              </a:ext>
            </a:extLst>
          </p:cNvPr>
          <p:cNvSpPr txBox="1"/>
          <p:nvPr userDrawn="1"/>
        </p:nvSpPr>
        <p:spPr>
          <a:xfrm>
            <a:off x="1869250" y="5313678"/>
            <a:ext cx="5920039" cy="338554"/>
          </a:xfrm>
          <a:prstGeom prst="rect">
            <a:avLst/>
          </a:prstGeom>
          <a:noFill/>
        </p:spPr>
        <p:txBody>
          <a:bodyPr wrap="square" rtlCol="0">
            <a:spAutoFit/>
          </a:bodyPr>
          <a:lstStyle/>
          <a:p>
            <a:r>
              <a:rPr lang="en-US" sz="800" i="1"/>
              <a:t>Disclaimer: Content resulting from the projects reflects only the authors’ views and the funding agency is not responsible for any use that may be made of the information contained therein.</a:t>
            </a:r>
          </a:p>
        </p:txBody>
      </p:sp>
    </p:spTree>
    <p:extLst>
      <p:ext uri="{BB962C8B-B14F-4D97-AF65-F5344CB8AC3E}">
        <p14:creationId xmlns:p14="http://schemas.microsoft.com/office/powerpoint/2010/main" val="2144536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 &amp; DISC">
    <p:spTree>
      <p:nvGrpSpPr>
        <p:cNvPr id="1" name=""/>
        <p:cNvGrpSpPr/>
        <p:nvPr/>
      </p:nvGrpSpPr>
      <p:grpSpPr>
        <a:xfrm>
          <a:off x="0" y="0"/>
          <a:ext cx="0" cy="0"/>
          <a:chOff x="0" y="0"/>
          <a:chExt cx="0" cy="0"/>
        </a:xfrm>
      </p:grpSpPr>
      <p:sp>
        <p:nvSpPr>
          <p:cNvPr id="27" name="TextBox 2"/>
          <p:cNvSpPr txBox="1"/>
          <p:nvPr userDrawn="1"/>
        </p:nvSpPr>
        <p:spPr>
          <a:xfrm>
            <a:off x="1876289" y="5423138"/>
            <a:ext cx="5912999" cy="461665"/>
          </a:xfrm>
          <a:prstGeom prst="rect">
            <a:avLst/>
          </a:prstGeom>
          <a:noFill/>
        </p:spPr>
        <p:txBody>
          <a:bodyPr wrap="square" rtlCol="0">
            <a:spAutoFit/>
          </a:bodyPr>
          <a:lstStyle/>
          <a:p>
            <a:pPr marL="0" marR="0" lvl="0" indent="0" algn="just" defTabSz="685800" rtl="0" eaLnBrk="0" fontAlgn="base" latinLnBrk="0" hangingPunct="0">
              <a:lnSpc>
                <a:spcPct val="100000"/>
              </a:lnSpc>
              <a:spcBef>
                <a:spcPct val="0"/>
              </a:spcBef>
              <a:spcAft>
                <a:spcPct val="0"/>
              </a:spcAft>
              <a:buClrTx/>
              <a:buSzTx/>
              <a:buFontTx/>
              <a:buNone/>
              <a:tabLst/>
              <a:defRPr/>
            </a:pPr>
            <a:r>
              <a:rPr lang="en-US" sz="800" b="1" i="1" kern="1200">
                <a:solidFill>
                  <a:schemeClr val="tx1"/>
                </a:solidFill>
                <a:effectLst/>
                <a:latin typeface="Calibri" panose="020F0502020204030204" pitchFamily="34" charset="0"/>
                <a:ea typeface="+mn-ea"/>
                <a:cs typeface="+mn-cs"/>
              </a:rPr>
              <a:t>The DISCRETION project has received funding from the European Research  Council  (ERC) under the European Union’s Horizon 2020 research and innovation program (grant agreement no. 724460).</a:t>
            </a:r>
            <a:r>
              <a:rPr lang="en-US" sz="800" b="1" i="1" kern="1200" baseline="0">
                <a:solidFill>
                  <a:schemeClr val="tx1"/>
                </a:solidFill>
                <a:effectLst/>
                <a:latin typeface="Calibri" panose="020F0502020204030204" pitchFamily="34" charset="0"/>
                <a:ea typeface="+mn-ea"/>
                <a:cs typeface="+mn-cs"/>
              </a:rPr>
              <a:t> </a:t>
            </a:r>
            <a:r>
              <a:rPr lang="en-US" sz="800" b="1" i="1" kern="1200">
                <a:solidFill>
                  <a:schemeClr val="tx1"/>
                </a:solidFill>
                <a:effectLst/>
                <a:latin typeface="Calibri" panose="020F0502020204030204" pitchFamily="34" charset="0"/>
                <a:ea typeface="+mn-ea"/>
                <a:cs typeface="+mn-cs"/>
              </a:rPr>
              <a:t>The ACCEPTABILITY project has received funding from the Research Council of Norway </a:t>
            </a:r>
            <a:r>
              <a:rPr lang="en-US" sz="800" b="1" i="1" kern="1200" baseline="0">
                <a:solidFill>
                  <a:schemeClr val="tx1"/>
                </a:solidFill>
                <a:effectLst/>
                <a:latin typeface="Calibri" panose="020F0502020204030204" pitchFamily="34" charset="0"/>
                <a:ea typeface="+mn-ea"/>
                <a:cs typeface="+mn-cs"/>
              </a:rPr>
              <a:t>(project number 262773).</a:t>
            </a:r>
            <a:endParaRPr lang="nb-NO" sz="800" b="1" i="1"/>
          </a:p>
        </p:txBody>
      </p:sp>
      <p:pic>
        <p:nvPicPr>
          <p:cNvPr id="35"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632451" y="3131528"/>
            <a:ext cx="2901323" cy="111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kebent trekant 36"/>
          <p:cNvSpPr/>
          <p:nvPr userDrawn="1"/>
        </p:nvSpPr>
        <p:spPr>
          <a:xfrm rot="16200000">
            <a:off x="4144297" y="1858297"/>
            <a:ext cx="855406" cy="9144002"/>
          </a:xfrm>
          <a:prstGeom prst="triangle">
            <a:avLst>
              <a:gd name="adj" fmla="val 0"/>
            </a:avLst>
          </a:prstGeom>
          <a:solidFill>
            <a:srgbClr val="098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kebent trekant 37"/>
          <p:cNvSpPr/>
          <p:nvPr userDrawn="1"/>
        </p:nvSpPr>
        <p:spPr>
          <a:xfrm>
            <a:off x="260350" y="3"/>
            <a:ext cx="539751"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ktangel 38"/>
          <p:cNvSpPr/>
          <p:nvPr userDrawn="1"/>
        </p:nvSpPr>
        <p:spPr>
          <a:xfrm>
            <a:off x="0" y="0"/>
            <a:ext cx="260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21"/>
          <p:cNvCxnSpPr/>
          <p:nvPr userDrawn="1"/>
        </p:nvCxnSpPr>
        <p:spPr>
          <a:xfrm flipV="1">
            <a:off x="1876289" y="4482527"/>
            <a:ext cx="5913000" cy="1"/>
          </a:xfrm>
          <a:prstGeom prst="line">
            <a:avLst/>
          </a:prstGeom>
          <a:ln w="12700">
            <a:solidFill>
              <a:srgbClr val="3C4B5F"/>
            </a:solidFill>
          </a:ln>
        </p:spPr>
        <p:style>
          <a:lnRef idx="1">
            <a:schemeClr val="accent1"/>
          </a:lnRef>
          <a:fillRef idx="0">
            <a:schemeClr val="accent1"/>
          </a:fillRef>
          <a:effectRef idx="0">
            <a:schemeClr val="accent1"/>
          </a:effectRef>
          <a:fontRef idx="minor">
            <a:schemeClr val="tx1"/>
          </a:fontRef>
        </p:style>
      </p:cxnSp>
      <p:sp>
        <p:nvSpPr>
          <p:cNvPr id="41" name="Text Box 60"/>
          <p:cNvSpPr txBox="1"/>
          <p:nvPr userDrawn="1"/>
        </p:nvSpPr>
        <p:spPr>
          <a:xfrm>
            <a:off x="4565177" y="4417209"/>
            <a:ext cx="548709" cy="130630"/>
          </a:xfrm>
          <a:prstGeom prst="rect">
            <a:avLst/>
          </a:prstGeom>
          <a:solidFill>
            <a:srgbClr val="0A968A"/>
          </a:solidFill>
          <a:ln w="6350">
            <a:noFill/>
          </a:ln>
        </p:spPr>
        <p:txBody>
          <a:bodyPr rot="0" spcFirstLastPara="0" vert="horz" wrap="square" lIns="28043" tIns="14020" rIns="28043" bIns="14020" numCol="1" spcCol="0" rtlCol="0" fromWordArt="0" anchor="ctr" anchorCtr="0" forceAA="0" compatLnSpc="1">
            <a:prstTxWarp prst="textNoShape">
              <a:avLst/>
            </a:prstTxWarp>
            <a:noAutofit/>
          </a:bodyPr>
          <a:lstStyle/>
          <a:p>
            <a:pPr algn="ctr">
              <a:spcBef>
                <a:spcPts val="183"/>
              </a:spcBef>
              <a:spcAft>
                <a:spcPts val="737"/>
              </a:spcAft>
            </a:pPr>
            <a:endParaRPr lang="en-GB" sz="3038" b="1">
              <a:solidFill>
                <a:srgbClr val="FFFFFF"/>
              </a:solidFill>
              <a:effectLst>
                <a:outerShdw blurRad="50800" dist="38100" dir="2700000" algn="tl">
                  <a:srgbClr val="000000">
                    <a:alpha val="40000"/>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5" name="Bild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64705" y="3364325"/>
            <a:ext cx="2524585" cy="638999"/>
          </a:xfrm>
          <a:prstGeom prst="rect">
            <a:avLst/>
          </a:prstGeom>
        </p:spPr>
      </p:pic>
      <p:pic>
        <p:nvPicPr>
          <p:cNvPr id="16"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602770" y="4921795"/>
            <a:ext cx="1551899" cy="26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552625" y="4743171"/>
            <a:ext cx="624339" cy="57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073614" y="4833450"/>
            <a:ext cx="695711" cy="464004"/>
          </a:xfrm>
          <a:prstGeom prst="rect">
            <a:avLst/>
          </a:prstGeom>
        </p:spPr>
      </p:pic>
      <p:sp>
        <p:nvSpPr>
          <p:cNvPr id="19" name="Rectangle 12"/>
          <p:cNvSpPr>
            <a:spLocks noChangeArrowheads="1"/>
          </p:cNvSpPr>
          <p:nvPr userDrawn="1"/>
        </p:nvSpPr>
        <p:spPr bwMode="auto">
          <a:xfrm>
            <a:off x="1869250" y="899631"/>
            <a:ext cx="59405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nb-NO" sz="4350" b="1">
                <a:latin typeface="Calibri Light" panose="020F0302020204030204" pitchFamily="34" charset="0"/>
              </a:rPr>
              <a:t> </a:t>
            </a:r>
            <a:r>
              <a:rPr lang="en-US" altLang="nb-NO" sz="4500" b="1">
                <a:latin typeface="Calibri Light" panose="020F0302020204030204" pitchFamily="34" charset="0"/>
              </a:rPr>
              <a:t>Thank you for your attention!</a:t>
            </a:r>
            <a:endParaRPr lang="en-US" altLang="nb-NO" sz="1500">
              <a:latin typeface="Calibri Light" panose="020F0302020204030204" pitchFamily="34" charset="0"/>
            </a:endParaRPr>
          </a:p>
        </p:txBody>
      </p:sp>
      <p:sp>
        <p:nvSpPr>
          <p:cNvPr id="14" name="TekstSylinder 13">
            <a:extLst>
              <a:ext uri="{FF2B5EF4-FFF2-40B4-BE49-F238E27FC236}">
                <a16:creationId xmlns:a16="http://schemas.microsoft.com/office/drawing/2014/main" id="{331757E9-0475-4A0A-A0D4-810D0253C256}"/>
              </a:ext>
            </a:extLst>
          </p:cNvPr>
          <p:cNvSpPr txBox="1"/>
          <p:nvPr userDrawn="1"/>
        </p:nvSpPr>
        <p:spPr>
          <a:xfrm>
            <a:off x="1888150" y="5939446"/>
            <a:ext cx="5920039" cy="338554"/>
          </a:xfrm>
          <a:prstGeom prst="rect">
            <a:avLst/>
          </a:prstGeom>
          <a:noFill/>
        </p:spPr>
        <p:txBody>
          <a:bodyPr wrap="square" rtlCol="0">
            <a:spAutoFit/>
          </a:bodyPr>
          <a:lstStyle/>
          <a:p>
            <a:r>
              <a:rPr lang="en-US" sz="800" i="1"/>
              <a:t>Disclaimer: Content resulting from the projects reflects only the authors’ views and the funding agency is not responsible for any use that may be made of the information contained therein.</a:t>
            </a:r>
          </a:p>
        </p:txBody>
      </p:sp>
    </p:spTree>
    <p:extLst>
      <p:ext uri="{BB962C8B-B14F-4D97-AF65-F5344CB8AC3E}">
        <p14:creationId xmlns:p14="http://schemas.microsoft.com/office/powerpoint/2010/main" val="267436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sp>
        <p:nvSpPr>
          <p:cNvPr id="6" name="Likebent trekant 5"/>
          <p:cNvSpPr/>
          <p:nvPr userDrawn="1"/>
        </p:nvSpPr>
        <p:spPr>
          <a:xfrm rot="16200000">
            <a:off x="4144296" y="1858297"/>
            <a:ext cx="855406" cy="9144002"/>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kebent trekant 6"/>
          <p:cNvSpPr/>
          <p:nvPr userDrawn="1"/>
        </p:nvSpPr>
        <p:spPr>
          <a:xfrm>
            <a:off x="260351" y="4"/>
            <a:ext cx="533401"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ktangel 7"/>
          <p:cNvSpPr/>
          <p:nvPr userDrawn="1"/>
        </p:nvSpPr>
        <p:spPr>
          <a:xfrm>
            <a:off x="0" y="0"/>
            <a:ext cx="260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605644" y="2700797"/>
            <a:ext cx="6198507" cy="1446582"/>
          </a:xfrm>
          <a:prstGeom prst="rect">
            <a:avLst/>
          </a:prstGeom>
        </p:spPr>
        <p:txBody>
          <a:bodyPr anchor="ctr"/>
          <a:lstStyle>
            <a:lvl1pPr>
              <a:defRPr sz="3600" b="1">
                <a:solidFill>
                  <a:schemeClr val="tx2"/>
                </a:solidFill>
                <a:latin typeface="+mj-lt"/>
              </a:defRPr>
            </a:lvl1pPr>
          </a:lstStyle>
          <a:p>
            <a:r>
              <a:rPr lang="en-US"/>
              <a:t>Section title</a:t>
            </a:r>
            <a:endParaRPr lang="nb-NO"/>
          </a:p>
        </p:txBody>
      </p:sp>
      <p:sp>
        <p:nvSpPr>
          <p:cNvPr id="9" name="Content Placeholder 2"/>
          <p:cNvSpPr>
            <a:spLocks noGrp="1"/>
          </p:cNvSpPr>
          <p:nvPr>
            <p:ph sz="half" idx="1" hasCustomPrompt="1"/>
          </p:nvPr>
        </p:nvSpPr>
        <p:spPr>
          <a:xfrm>
            <a:off x="1605644" y="4147379"/>
            <a:ext cx="6198507" cy="717846"/>
          </a:xfrm>
          <a:prstGeom prst="rect">
            <a:avLst/>
          </a:prstGeom>
        </p:spPr>
        <p:txBody>
          <a:bodyPr anchor="ctr"/>
          <a:lstStyle>
            <a:lvl1pPr marL="0" indent="0" algn="ctr">
              <a:buNone/>
              <a:defRPr sz="1800" b="1">
                <a:latin typeface="+mj-lt"/>
              </a:defRPr>
            </a:lvl1pPr>
          </a:lstStyle>
          <a:p>
            <a:pPr lvl="0"/>
            <a:r>
              <a:rPr lang="en-US"/>
              <a:t>Subtitle</a:t>
            </a:r>
          </a:p>
        </p:txBody>
      </p:sp>
      <p:pic>
        <p:nvPicPr>
          <p:cNvPr id="13"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79969" y="141765"/>
            <a:ext cx="786347" cy="729092"/>
          </a:xfrm>
          <a:prstGeom prst="rect">
            <a:avLst/>
          </a:prstGeom>
        </p:spPr>
      </p:pic>
    </p:spTree>
    <p:extLst>
      <p:ext uri="{BB962C8B-B14F-4D97-AF65-F5344CB8AC3E}">
        <p14:creationId xmlns:p14="http://schemas.microsoft.com/office/powerpoint/2010/main" val="2389174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re &amp; UiB">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1869250" y="944550"/>
            <a:ext cx="594056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nb-NO" sz="4350" b="1">
                <a:latin typeface="Calibri Light" panose="020F0302020204030204" pitchFamily="34" charset="0"/>
              </a:rPr>
              <a:t> </a:t>
            </a:r>
            <a:r>
              <a:rPr lang="en-US" altLang="nb-NO" sz="4500" b="1">
                <a:latin typeface="Calibri Light" panose="020F0302020204030204" pitchFamily="34" charset="0"/>
              </a:rPr>
              <a:t>Thank you for your attention!</a:t>
            </a:r>
            <a:endParaRPr lang="en-US" altLang="nb-NO" sz="1500">
              <a:latin typeface="Calibri Light" panose="020F0302020204030204" pitchFamily="34" charset="0"/>
            </a:endParaRPr>
          </a:p>
          <a:p>
            <a:pPr algn="ctr" eaLnBrk="1" hangingPunct="1">
              <a:defRPr/>
            </a:pPr>
            <a:endParaRPr lang="en-US" altLang="nb-NO" sz="2100" b="0" u="sng">
              <a:latin typeface="Calibri Light" panose="020F0302020204030204" pitchFamily="34" charset="0"/>
            </a:endParaRPr>
          </a:p>
          <a:p>
            <a:pPr algn="ctr" eaLnBrk="1" hangingPunct="1">
              <a:defRPr/>
            </a:pPr>
            <a:endParaRPr lang="en-US" altLang="nb-NO" sz="2100" b="0" u="sng">
              <a:latin typeface="Calibri Light" panose="020F0302020204030204" pitchFamily="34" charset="0"/>
            </a:endParaRPr>
          </a:p>
          <a:p>
            <a:pPr algn="ctr" eaLnBrk="1" hangingPunct="1">
              <a:defRPr/>
            </a:pPr>
            <a:r>
              <a:rPr lang="en-US" altLang="nb-NO" sz="2100" b="0" u="sng">
                <a:latin typeface="Calibri Light" panose="020F0302020204030204" pitchFamily="34" charset="0"/>
              </a:rPr>
              <a:t>www.discretion.uib.no</a:t>
            </a:r>
            <a:endParaRPr lang="en-US" altLang="nb-NO" sz="750" b="0" u="sng">
              <a:latin typeface="Calibri Light" panose="020F0302020204030204" pitchFamily="34" charset="0"/>
            </a:endParaRPr>
          </a:p>
        </p:txBody>
      </p:sp>
      <p:sp>
        <p:nvSpPr>
          <p:cNvPr id="37" name="Likebent trekant 36"/>
          <p:cNvSpPr/>
          <p:nvPr userDrawn="1"/>
        </p:nvSpPr>
        <p:spPr>
          <a:xfrm rot="16200000">
            <a:off x="4144297" y="1858297"/>
            <a:ext cx="855406" cy="9144002"/>
          </a:xfrm>
          <a:prstGeom prst="triangle">
            <a:avLst>
              <a:gd name="adj" fmla="val 0"/>
            </a:avLst>
          </a:prstGeom>
          <a:solidFill>
            <a:srgbClr val="098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kebent trekant 37"/>
          <p:cNvSpPr/>
          <p:nvPr userDrawn="1"/>
        </p:nvSpPr>
        <p:spPr>
          <a:xfrm>
            <a:off x="260350" y="3"/>
            <a:ext cx="539751"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ktangel 38"/>
          <p:cNvSpPr/>
          <p:nvPr userDrawn="1"/>
        </p:nvSpPr>
        <p:spPr>
          <a:xfrm>
            <a:off x="0" y="0"/>
            <a:ext cx="260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21"/>
          <p:cNvCxnSpPr/>
          <p:nvPr userDrawn="1"/>
        </p:nvCxnSpPr>
        <p:spPr>
          <a:xfrm flipV="1">
            <a:off x="1876289" y="4482527"/>
            <a:ext cx="5913000" cy="1"/>
          </a:xfrm>
          <a:prstGeom prst="line">
            <a:avLst/>
          </a:prstGeom>
          <a:ln w="12700">
            <a:solidFill>
              <a:srgbClr val="3C4B5F"/>
            </a:solidFill>
          </a:ln>
        </p:spPr>
        <p:style>
          <a:lnRef idx="1">
            <a:schemeClr val="accent1"/>
          </a:lnRef>
          <a:fillRef idx="0">
            <a:schemeClr val="accent1"/>
          </a:fillRef>
          <a:effectRef idx="0">
            <a:schemeClr val="accent1"/>
          </a:effectRef>
          <a:fontRef idx="minor">
            <a:schemeClr val="tx1"/>
          </a:fontRef>
        </p:style>
      </p:cxnSp>
      <p:sp>
        <p:nvSpPr>
          <p:cNvPr id="41" name="Text Box 60"/>
          <p:cNvSpPr txBox="1"/>
          <p:nvPr userDrawn="1"/>
        </p:nvSpPr>
        <p:spPr>
          <a:xfrm>
            <a:off x="4565177" y="4417209"/>
            <a:ext cx="548709" cy="130630"/>
          </a:xfrm>
          <a:prstGeom prst="rect">
            <a:avLst/>
          </a:prstGeom>
          <a:solidFill>
            <a:srgbClr val="0A968A"/>
          </a:solidFill>
          <a:ln w="6350">
            <a:noFill/>
          </a:ln>
        </p:spPr>
        <p:txBody>
          <a:bodyPr rot="0" spcFirstLastPara="0" vert="horz" wrap="square" lIns="28043" tIns="14020" rIns="28043" bIns="14020" numCol="1" spcCol="0" rtlCol="0" fromWordArt="0" anchor="ctr" anchorCtr="0" forceAA="0" compatLnSpc="1">
            <a:prstTxWarp prst="textNoShape">
              <a:avLst/>
            </a:prstTxWarp>
            <a:noAutofit/>
          </a:bodyPr>
          <a:lstStyle/>
          <a:p>
            <a:pPr algn="ctr">
              <a:spcBef>
                <a:spcPts val="183"/>
              </a:spcBef>
              <a:spcAft>
                <a:spcPts val="737"/>
              </a:spcAft>
            </a:pPr>
            <a:endParaRPr lang="en-GB" sz="3038" b="1">
              <a:solidFill>
                <a:srgbClr val="FFFFFF"/>
              </a:solidFill>
              <a:effectLst>
                <a:outerShdw blurRad="50800" dist="38100" dir="2700000" algn="tl">
                  <a:srgbClr val="000000">
                    <a:alpha val="40000"/>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1"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90915" y="4598107"/>
            <a:ext cx="2881520" cy="831368"/>
          </a:xfrm>
          <a:prstGeom prst="rect">
            <a:avLst/>
          </a:prstGeom>
        </p:spPr>
      </p:pic>
      <p:pic>
        <p:nvPicPr>
          <p:cNvPr id="12" name="Bild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10629" y="4747044"/>
            <a:ext cx="2509749" cy="476433"/>
          </a:xfrm>
          <a:prstGeom prst="rect">
            <a:avLst/>
          </a:prstGeom>
        </p:spPr>
      </p:pic>
    </p:spTree>
    <p:extLst>
      <p:ext uri="{BB962C8B-B14F-4D97-AF65-F5344CB8AC3E}">
        <p14:creationId xmlns:p14="http://schemas.microsoft.com/office/powerpoint/2010/main" val="582675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rdinary">
    <p:spTree>
      <p:nvGrpSpPr>
        <p:cNvPr id="1" name=""/>
        <p:cNvGrpSpPr/>
        <p:nvPr/>
      </p:nvGrpSpPr>
      <p:grpSpPr>
        <a:xfrm>
          <a:off x="0" y="0"/>
          <a:ext cx="0" cy="0"/>
          <a:chOff x="0" y="0"/>
          <a:chExt cx="0" cy="0"/>
        </a:xfrm>
      </p:grpSpPr>
      <p:sp>
        <p:nvSpPr>
          <p:cNvPr id="26" name="Content Placeholder 2"/>
          <p:cNvSpPr>
            <a:spLocks noGrp="1"/>
          </p:cNvSpPr>
          <p:nvPr>
            <p:ph sz="half" idx="1" hasCustomPrompt="1"/>
          </p:nvPr>
        </p:nvSpPr>
        <p:spPr>
          <a:xfrm>
            <a:off x="972001" y="1538515"/>
            <a:ext cx="7378250" cy="4777618"/>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7"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05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8"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latin typeface="+mj-lt"/>
              </a:defRPr>
            </a:lvl1pPr>
          </a:lstStyle>
          <a:p>
            <a:r>
              <a:rPr lang="en-US"/>
              <a:t>Header</a:t>
            </a:r>
            <a:endParaRPr lang="nb-NO"/>
          </a:p>
        </p:txBody>
      </p:sp>
    </p:spTree>
    <p:extLst>
      <p:ext uri="{BB962C8B-B14F-4D97-AF65-F5344CB8AC3E}">
        <p14:creationId xmlns:p14="http://schemas.microsoft.com/office/powerpoint/2010/main" val="30401421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dinary">
    <p:spTree>
      <p:nvGrpSpPr>
        <p:cNvPr id="1" name=""/>
        <p:cNvGrpSpPr/>
        <p:nvPr/>
      </p:nvGrpSpPr>
      <p:grpSpPr>
        <a:xfrm>
          <a:off x="0" y="0"/>
          <a:ext cx="0" cy="0"/>
          <a:chOff x="0" y="0"/>
          <a:chExt cx="0" cy="0"/>
        </a:xfrm>
      </p:grpSpPr>
      <p:sp>
        <p:nvSpPr>
          <p:cNvPr id="26" name="Content Placeholder 2"/>
          <p:cNvSpPr>
            <a:spLocks noGrp="1"/>
          </p:cNvSpPr>
          <p:nvPr>
            <p:ph sz="half" idx="1" hasCustomPrompt="1"/>
          </p:nvPr>
        </p:nvSpPr>
        <p:spPr>
          <a:xfrm>
            <a:off x="972001" y="1538515"/>
            <a:ext cx="7378250" cy="4777618"/>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7"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05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8"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latin typeface="+mj-lt"/>
              </a:defRPr>
            </a:lvl1pPr>
          </a:lstStyle>
          <a:p>
            <a:r>
              <a:rPr lang="en-US"/>
              <a:t>Header</a:t>
            </a:r>
            <a:endParaRPr lang="nb-NO"/>
          </a:p>
        </p:txBody>
      </p:sp>
    </p:spTree>
    <p:extLst>
      <p:ext uri="{BB962C8B-B14F-4D97-AF65-F5344CB8AC3E}">
        <p14:creationId xmlns:p14="http://schemas.microsoft.com/office/powerpoint/2010/main" val="9193392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tiv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73138" y="1538515"/>
            <a:ext cx="3240000" cy="4777618"/>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10" name="Content Placeholder 2"/>
          <p:cNvSpPr>
            <a:spLocks noGrp="1"/>
          </p:cNvSpPr>
          <p:nvPr>
            <p:ph sz="half" idx="10" hasCustomPrompt="1"/>
          </p:nvPr>
        </p:nvSpPr>
        <p:spPr>
          <a:xfrm>
            <a:off x="5112544" y="1538519"/>
            <a:ext cx="3240000" cy="4777617"/>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9"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8"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defRPr>
            </a:lvl1pPr>
          </a:lstStyle>
          <a:p>
            <a:r>
              <a:rPr lang="en-US"/>
              <a:t>Header</a:t>
            </a:r>
            <a:endParaRPr lang="nb-NO"/>
          </a:p>
        </p:txBody>
      </p:sp>
    </p:spTree>
    <p:extLst>
      <p:ext uri="{BB962C8B-B14F-4D97-AF65-F5344CB8AC3E}">
        <p14:creationId xmlns:p14="http://schemas.microsoft.com/office/powerpoint/2010/main" val="182720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6705491" y="2698067"/>
            <a:ext cx="1641022" cy="2166257"/>
          </a:xfrm>
          <a:prstGeom prst="rect">
            <a:avLst/>
          </a:prstGeom>
        </p:spPr>
        <p:txBody>
          <a:bodyPr/>
          <a:lstStyle>
            <a:lvl1pPr>
              <a:defRPr sz="1500">
                <a:latin typeface="+mj-lt"/>
              </a:defRPr>
            </a:lvl1pPr>
          </a:lstStyle>
          <a:p>
            <a:endParaRPr lang="nb-NO"/>
          </a:p>
        </p:txBody>
      </p:sp>
      <p:sp>
        <p:nvSpPr>
          <p:cNvPr id="4" name="Content Placeholder 2"/>
          <p:cNvSpPr>
            <a:spLocks noGrp="1"/>
          </p:cNvSpPr>
          <p:nvPr>
            <p:ph sz="half" idx="1" hasCustomPrompt="1"/>
          </p:nvPr>
        </p:nvSpPr>
        <p:spPr>
          <a:xfrm>
            <a:off x="972001" y="1531257"/>
            <a:ext cx="4882142" cy="4776410"/>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9"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7"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defRPr>
            </a:lvl1pPr>
          </a:lstStyle>
          <a:p>
            <a:r>
              <a:rPr lang="en-US"/>
              <a:t>Header</a:t>
            </a:r>
            <a:endParaRPr lang="nb-NO"/>
          </a:p>
        </p:txBody>
      </p:sp>
    </p:spTree>
    <p:extLst>
      <p:ext uri="{BB962C8B-B14F-4D97-AF65-F5344CB8AC3E}">
        <p14:creationId xmlns:p14="http://schemas.microsoft.com/office/powerpoint/2010/main" val="428180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Object - No header">
    <p:spTree>
      <p:nvGrpSpPr>
        <p:cNvPr id="1" name=""/>
        <p:cNvGrpSpPr/>
        <p:nvPr/>
      </p:nvGrpSpPr>
      <p:grpSpPr>
        <a:xfrm>
          <a:off x="0" y="0"/>
          <a:ext cx="0" cy="0"/>
          <a:chOff x="0" y="0"/>
          <a:chExt cx="0" cy="0"/>
        </a:xfrm>
      </p:grpSpPr>
      <p:sp>
        <p:nvSpPr>
          <p:cNvPr id="10" name="Content Placeholder 2"/>
          <p:cNvSpPr>
            <a:spLocks noGrp="1"/>
          </p:cNvSpPr>
          <p:nvPr>
            <p:ph sz="half" idx="10"/>
          </p:nvPr>
        </p:nvSpPr>
        <p:spPr>
          <a:xfrm>
            <a:off x="6375291" y="2681133"/>
            <a:ext cx="1641022" cy="2166257"/>
          </a:xfrm>
          <a:prstGeom prst="rect">
            <a:avLst/>
          </a:prstGeom>
        </p:spPr>
        <p:txBody>
          <a:bodyPr/>
          <a:lstStyle>
            <a:lvl1pPr>
              <a:defRPr sz="1500">
                <a:latin typeface="+mj-lt"/>
              </a:defRPr>
            </a:lvl1pPr>
          </a:lstStyle>
          <a:p>
            <a:endParaRPr lang="nb-NO"/>
          </a:p>
        </p:txBody>
      </p:sp>
      <p:sp>
        <p:nvSpPr>
          <p:cNvPr id="11" name="Content Placeholder 2"/>
          <p:cNvSpPr>
            <a:spLocks noGrp="1"/>
          </p:cNvSpPr>
          <p:nvPr>
            <p:ph sz="half" idx="1" hasCustomPrompt="1"/>
          </p:nvPr>
        </p:nvSpPr>
        <p:spPr>
          <a:xfrm>
            <a:off x="972001" y="567267"/>
            <a:ext cx="4882142" cy="5659362"/>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12"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Tree>
    <p:extLst>
      <p:ext uri="{BB962C8B-B14F-4D97-AF65-F5344CB8AC3E}">
        <p14:creationId xmlns:p14="http://schemas.microsoft.com/office/powerpoint/2010/main" val="13970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721001" y="6432080"/>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Tree>
    <p:extLst>
      <p:ext uri="{BB962C8B-B14F-4D97-AF65-F5344CB8AC3E}">
        <p14:creationId xmlns:p14="http://schemas.microsoft.com/office/powerpoint/2010/main" val="328011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435197" y="1622859"/>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11" name="Picture Placeholder 2"/>
          <p:cNvSpPr>
            <a:spLocks noGrp="1"/>
          </p:cNvSpPr>
          <p:nvPr>
            <p:ph type="pic" idx="12" hasCustomPrompt="1"/>
          </p:nvPr>
        </p:nvSpPr>
        <p:spPr>
          <a:xfrm>
            <a:off x="6677938" y="1622859"/>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12" name="Picture Placeholder 2"/>
          <p:cNvSpPr>
            <a:spLocks noGrp="1"/>
          </p:cNvSpPr>
          <p:nvPr>
            <p:ph type="pic" idx="13" hasCustomPrompt="1"/>
          </p:nvPr>
        </p:nvSpPr>
        <p:spPr>
          <a:xfrm>
            <a:off x="7920679" y="1622859"/>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28" name="Slide Number Placeholder 4"/>
          <p:cNvSpPr>
            <a:spLocks noGrp="1"/>
          </p:cNvSpPr>
          <p:nvPr>
            <p:ph type="sldNum" sz="quarter" idx="4"/>
          </p:nvPr>
        </p:nvSpPr>
        <p:spPr>
          <a:xfrm>
            <a:off x="8721001" y="6430956"/>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26" name="Content Placeholder 2"/>
          <p:cNvSpPr>
            <a:spLocks noGrp="1"/>
          </p:cNvSpPr>
          <p:nvPr>
            <p:ph sz="half" idx="23" hasCustomPrompt="1"/>
          </p:nvPr>
        </p:nvSpPr>
        <p:spPr>
          <a:xfrm>
            <a:off x="972000" y="1531257"/>
            <a:ext cx="4020913" cy="4776410"/>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25"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defRPr>
            </a:lvl1pPr>
          </a:lstStyle>
          <a:p>
            <a:r>
              <a:rPr lang="en-US"/>
              <a:t>Header</a:t>
            </a:r>
            <a:endParaRPr lang="nb-NO"/>
          </a:p>
        </p:txBody>
      </p:sp>
      <p:sp>
        <p:nvSpPr>
          <p:cNvPr id="24" name="Picture Placeholder 2"/>
          <p:cNvSpPr>
            <a:spLocks noGrp="1"/>
          </p:cNvSpPr>
          <p:nvPr>
            <p:ph type="pic" idx="24" hasCustomPrompt="1"/>
          </p:nvPr>
        </p:nvSpPr>
        <p:spPr>
          <a:xfrm>
            <a:off x="5435197" y="2800640"/>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27" name="Picture Placeholder 2"/>
          <p:cNvSpPr>
            <a:spLocks noGrp="1"/>
          </p:cNvSpPr>
          <p:nvPr>
            <p:ph type="pic" idx="25" hasCustomPrompt="1"/>
          </p:nvPr>
        </p:nvSpPr>
        <p:spPr>
          <a:xfrm>
            <a:off x="6677938" y="2800640"/>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29" name="Picture Placeholder 2"/>
          <p:cNvSpPr>
            <a:spLocks noGrp="1"/>
          </p:cNvSpPr>
          <p:nvPr>
            <p:ph type="pic" idx="26" hasCustomPrompt="1"/>
          </p:nvPr>
        </p:nvSpPr>
        <p:spPr>
          <a:xfrm>
            <a:off x="7920679" y="2800640"/>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31" name="Picture Placeholder 2"/>
          <p:cNvSpPr>
            <a:spLocks noGrp="1"/>
          </p:cNvSpPr>
          <p:nvPr>
            <p:ph type="pic" idx="28" hasCustomPrompt="1"/>
          </p:nvPr>
        </p:nvSpPr>
        <p:spPr>
          <a:xfrm>
            <a:off x="5435197" y="3974460"/>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33" name="Picture Placeholder 2"/>
          <p:cNvSpPr>
            <a:spLocks noGrp="1"/>
          </p:cNvSpPr>
          <p:nvPr>
            <p:ph type="pic" idx="29" hasCustomPrompt="1"/>
          </p:nvPr>
        </p:nvSpPr>
        <p:spPr>
          <a:xfrm>
            <a:off x="6677938" y="3974460"/>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34" name="Picture Placeholder 2"/>
          <p:cNvSpPr>
            <a:spLocks noGrp="1"/>
          </p:cNvSpPr>
          <p:nvPr>
            <p:ph type="pic" idx="30" hasCustomPrompt="1"/>
          </p:nvPr>
        </p:nvSpPr>
        <p:spPr>
          <a:xfrm>
            <a:off x="7920679" y="3974460"/>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36" name="Picture Placeholder 2"/>
          <p:cNvSpPr>
            <a:spLocks noGrp="1"/>
          </p:cNvSpPr>
          <p:nvPr>
            <p:ph type="pic" idx="32" hasCustomPrompt="1"/>
          </p:nvPr>
        </p:nvSpPr>
        <p:spPr>
          <a:xfrm>
            <a:off x="5435197" y="5148279"/>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37" name="Picture Placeholder 2"/>
          <p:cNvSpPr>
            <a:spLocks noGrp="1"/>
          </p:cNvSpPr>
          <p:nvPr>
            <p:ph type="pic" idx="33" hasCustomPrompt="1"/>
          </p:nvPr>
        </p:nvSpPr>
        <p:spPr>
          <a:xfrm>
            <a:off x="6677938" y="5148279"/>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
        <p:nvSpPr>
          <p:cNvPr id="38" name="Picture Placeholder 2"/>
          <p:cNvSpPr>
            <a:spLocks noGrp="1"/>
          </p:cNvSpPr>
          <p:nvPr>
            <p:ph type="pic" idx="34" hasCustomPrompt="1"/>
          </p:nvPr>
        </p:nvSpPr>
        <p:spPr>
          <a:xfrm>
            <a:off x="7920679" y="5148279"/>
            <a:ext cx="972000" cy="972000"/>
          </a:xfrm>
          <a:prstGeom prst="ellipse">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a:t>
            </a:r>
            <a:endParaRPr lang="ko-KR" altLang="en-US"/>
          </a:p>
        </p:txBody>
      </p:sp>
    </p:spTree>
    <p:extLst>
      <p:ext uri="{BB962C8B-B14F-4D97-AF65-F5344CB8AC3E}">
        <p14:creationId xmlns:p14="http://schemas.microsoft.com/office/powerpoint/2010/main" val="35471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inar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8721001" y="6430955"/>
            <a:ext cx="330199" cy="365125"/>
          </a:xfrm>
          <a:prstGeom prst="rect">
            <a:avLst/>
          </a:prstGeom>
        </p:spPr>
        <p:txBody>
          <a:bodyPr vert="horz" lIns="91440" tIns="45720" rIns="91440" bIns="45720" rtlCol="0" anchor="ctr"/>
          <a:lstStyle>
            <a:lvl1pPr algn="ctr">
              <a:defRPr sz="1100" b="1">
                <a:solidFill>
                  <a:schemeClr val="tx1">
                    <a:lumMod val="65000"/>
                    <a:lumOff val="35000"/>
                  </a:schemeClr>
                </a:solidFill>
                <a:latin typeface="+mj-lt"/>
              </a:defRPr>
            </a:lvl1pPr>
          </a:lstStyle>
          <a:p>
            <a:fld id="{3E905E87-D27A-4885-B6D7-4167BBF58871}" type="slidenum">
              <a:rPr lang="nb-NO" smtClean="0"/>
              <a:pPr/>
              <a:t>‹#›</a:t>
            </a:fld>
            <a:endParaRPr lang="nb-NO"/>
          </a:p>
        </p:txBody>
      </p:sp>
      <p:sp>
        <p:nvSpPr>
          <p:cNvPr id="8" name="Content Placeholder 2"/>
          <p:cNvSpPr>
            <a:spLocks noGrp="1"/>
          </p:cNvSpPr>
          <p:nvPr>
            <p:ph sz="half" idx="1" hasCustomPrompt="1"/>
          </p:nvPr>
        </p:nvSpPr>
        <p:spPr>
          <a:xfrm>
            <a:off x="972001" y="1538515"/>
            <a:ext cx="7378250" cy="4777618"/>
          </a:xfrm>
          <a:prstGeom prst="rect">
            <a:avLst/>
          </a:prstGeom>
        </p:spPr>
        <p:txBody>
          <a:bodyPr anchor="ctr"/>
          <a:lstStyle>
            <a:lvl1pPr marL="0" indent="0">
              <a:buNone/>
              <a:defRPr sz="2100">
                <a:latin typeface="+mj-lt"/>
              </a:defRPr>
            </a:lvl1pPr>
            <a:lvl2pPr marL="342900" indent="0">
              <a:buNone/>
              <a:defRPr sz="1800">
                <a:latin typeface="+mj-lt"/>
              </a:defRPr>
            </a:lvl2pPr>
            <a:lvl3pPr marL="685800" indent="0">
              <a:buNone/>
              <a:defRPr sz="1500">
                <a:latin typeface="+mj-lt"/>
              </a:defRPr>
            </a:lvl3pPr>
            <a:lvl4pPr marL="1028700" indent="0">
              <a:buNone/>
              <a:defRPr sz="1350">
                <a:latin typeface="+mj-lt"/>
              </a:defRPr>
            </a:lvl4pPr>
            <a:lvl5pPr marL="1371600" indent="0">
              <a:buNone/>
              <a:defRPr sz="1350">
                <a:latin typeface="+mj-lt"/>
              </a:defRPr>
            </a:lvl5pPr>
          </a:lstStyle>
          <a:p>
            <a:pPr lvl="0"/>
            <a:r>
              <a:rPr lang="en-US"/>
              <a:t>1. level</a:t>
            </a:r>
          </a:p>
          <a:p>
            <a:pPr lvl="1"/>
            <a:r>
              <a:rPr lang="en-US"/>
              <a:t>2. level</a:t>
            </a:r>
          </a:p>
          <a:p>
            <a:pPr lvl="2"/>
            <a:r>
              <a:rPr lang="en-US"/>
              <a:t>3. level</a:t>
            </a:r>
          </a:p>
          <a:p>
            <a:pPr lvl="3"/>
            <a:r>
              <a:rPr lang="en-US"/>
              <a:t>4. level</a:t>
            </a:r>
          </a:p>
          <a:p>
            <a:pPr lvl="4"/>
            <a:r>
              <a:rPr lang="en-US"/>
              <a:t>5. level</a:t>
            </a:r>
            <a:endParaRPr lang="nb-NO"/>
          </a:p>
        </p:txBody>
      </p:sp>
      <p:sp>
        <p:nvSpPr>
          <p:cNvPr id="7" name="Title 1"/>
          <p:cNvSpPr>
            <a:spLocks noGrp="1"/>
          </p:cNvSpPr>
          <p:nvPr>
            <p:ph type="title" hasCustomPrompt="1"/>
          </p:nvPr>
        </p:nvSpPr>
        <p:spPr>
          <a:xfrm>
            <a:off x="891000" y="504000"/>
            <a:ext cx="7181850" cy="504000"/>
          </a:xfrm>
          <a:prstGeom prst="rect">
            <a:avLst/>
          </a:prstGeom>
        </p:spPr>
        <p:txBody>
          <a:bodyPr anchor="t">
            <a:noAutofit/>
          </a:bodyPr>
          <a:lstStyle>
            <a:lvl1pPr algn="l">
              <a:defRPr sz="3200" b="1">
                <a:solidFill>
                  <a:schemeClr val="tx2"/>
                </a:solidFill>
              </a:defRPr>
            </a:lvl1pPr>
          </a:lstStyle>
          <a:p>
            <a:r>
              <a:rPr lang="en-US"/>
              <a:t>Header</a:t>
            </a:r>
            <a:endParaRPr lang="nb-NO"/>
          </a:p>
        </p:txBody>
      </p:sp>
    </p:spTree>
    <p:extLst>
      <p:ext uri="{BB962C8B-B14F-4D97-AF65-F5344CB8AC3E}">
        <p14:creationId xmlns:p14="http://schemas.microsoft.com/office/powerpoint/2010/main" val="1973092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450">
              <a:srgbClr val="F8F8F8">
                <a:lumMod val="35000"/>
                <a:lumOff val="65000"/>
              </a:srgbClr>
            </a:gs>
            <a:gs pos="75000">
              <a:schemeClr val="bg1"/>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269633"/>
      </p:ext>
    </p:extLst>
  </p:cSld>
  <p:clrMap bg1="lt1" tx1="dk1" bg2="lt2" tx2="dk2" accent1="accent1" accent2="accent2" accent3="accent3" accent4="accent4" accent5="accent5" accent6="accent6" hlink="hlink" folHlink="folHlink"/>
  <p:sldLayoutIdLst>
    <p:sldLayoutId id="2147483751" r:id="rId1"/>
    <p:sldLayoutId id="2147483818" r:id="rId2"/>
  </p:sldLayoutIdLst>
  <p:hf hdr="0" dt="0"/>
  <p:txStyles>
    <p:titleStyle>
      <a:lvl1pPr algn="ctr" rtl="0" eaLnBrk="0" fontAlgn="base" hangingPunct="0">
        <a:lnSpc>
          <a:spcPct val="90000"/>
        </a:lnSpc>
        <a:spcBef>
          <a:spcPct val="0"/>
        </a:spcBef>
        <a:spcAft>
          <a:spcPct val="0"/>
        </a:spcAft>
        <a:defRPr sz="33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ctr"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ctr"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ctr"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ctr"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450">
              <a:srgbClr val="F8F8F8">
                <a:lumMod val="35000"/>
                <a:lumOff val="65000"/>
              </a:srgbClr>
            </a:gs>
            <a:gs pos="75000">
              <a:schemeClr val="bg1"/>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37219" y="6415086"/>
            <a:ext cx="317177" cy="365125"/>
          </a:xfrm>
          <a:prstGeom prst="rect">
            <a:avLst/>
          </a:prstGeom>
        </p:spPr>
        <p:txBody>
          <a:bodyPr vert="horz" lIns="91440" tIns="45720" rIns="91440" bIns="45720" rtlCol="0" anchor="b"/>
          <a:lstStyle>
            <a:lvl1pPr algn="l">
              <a:defRPr sz="1050" b="1">
                <a:solidFill>
                  <a:schemeClr val="bg1"/>
                </a:solidFill>
              </a:defRPr>
            </a:lvl1pPr>
          </a:lstStyle>
          <a:p>
            <a:fld id="{3E905E87-D27A-4885-B6D7-4167BBF58871}" type="slidenum">
              <a:rPr lang="nb-NO" smtClean="0"/>
              <a:pPr/>
              <a:t>‹#›</a:t>
            </a:fld>
            <a:endParaRPr lang="nb-NO"/>
          </a:p>
        </p:txBody>
      </p:sp>
      <p:sp>
        <p:nvSpPr>
          <p:cNvPr id="21" name="Likebent trekant 20"/>
          <p:cNvSpPr/>
          <p:nvPr userDrawn="1"/>
        </p:nvSpPr>
        <p:spPr>
          <a:xfrm>
            <a:off x="137219" y="3"/>
            <a:ext cx="367205" cy="685799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ktangel 21"/>
          <p:cNvSpPr/>
          <p:nvPr userDrawn="1"/>
        </p:nvSpPr>
        <p:spPr>
          <a:xfrm>
            <a:off x="1" y="0"/>
            <a:ext cx="1372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179969" y="141765"/>
            <a:ext cx="786347" cy="729092"/>
          </a:xfrm>
          <a:prstGeom prst="rect">
            <a:avLst/>
          </a:prstGeom>
        </p:spPr>
      </p:pic>
    </p:spTree>
    <p:extLst>
      <p:ext uri="{BB962C8B-B14F-4D97-AF65-F5344CB8AC3E}">
        <p14:creationId xmlns:p14="http://schemas.microsoft.com/office/powerpoint/2010/main" val="158241779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9" r:id="rId3"/>
    <p:sldLayoutId id="2147483788" r:id="rId4"/>
    <p:sldLayoutId id="2147483801" r:id="rId5"/>
    <p:sldLayoutId id="2147483798" r:id="rId6"/>
  </p:sldLayoutIdLst>
  <p:hf hdr="0" dt="0"/>
  <p:txStyles>
    <p:titleStyle>
      <a:lvl1pPr algn="ctr" rtl="0" eaLnBrk="0" fontAlgn="base" hangingPunct="0">
        <a:lnSpc>
          <a:spcPct val="90000"/>
        </a:lnSpc>
        <a:spcBef>
          <a:spcPct val="0"/>
        </a:spcBef>
        <a:spcAft>
          <a:spcPct val="0"/>
        </a:spcAft>
        <a:defRPr sz="33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ctr"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ctr"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ctr"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ctr"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450">
              <a:srgbClr val="F8F8F8">
                <a:lumMod val="35000"/>
                <a:lumOff val="65000"/>
              </a:srgbClr>
            </a:gs>
            <a:gs pos="75000">
              <a:schemeClr val="bg1"/>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406367"/>
      </p:ext>
    </p:extLst>
  </p:cSld>
  <p:clrMap bg1="lt1" tx1="dk1" bg2="lt2" tx2="dk2" accent1="accent1" accent2="accent2" accent3="accent3" accent4="accent4" accent5="accent5" accent6="accent6" hlink="hlink" folHlink="folHlink"/>
  <p:sldLayoutIdLst>
    <p:sldLayoutId id="2147483750" r:id="rId1"/>
    <p:sldLayoutId id="2147483753" r:id="rId2"/>
    <p:sldLayoutId id="2147483771" r:id="rId3"/>
    <p:sldLayoutId id="2147483792" r:id="rId4"/>
    <p:sldLayoutId id="2147483804" r:id="rId5"/>
    <p:sldLayoutId id="2147483819" r:id="rId6"/>
  </p:sldLayoutIdLst>
  <p:hf hdr="0" dt="0"/>
  <p:txStyles>
    <p:titleStyle>
      <a:lvl1pPr algn="ctr" rtl="0" eaLnBrk="0" fontAlgn="base" hangingPunct="0">
        <a:lnSpc>
          <a:spcPct val="90000"/>
        </a:lnSpc>
        <a:spcBef>
          <a:spcPct val="0"/>
        </a:spcBef>
        <a:spcAft>
          <a:spcPct val="0"/>
        </a:spcAft>
        <a:defRPr sz="33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ctr"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ctr"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ctr"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ctr"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916030"/>
      </p:ext>
    </p:extLst>
  </p:cSld>
  <p:clrMap bg1="lt1" tx1="dk1" bg2="lt2" tx2="dk2" accent1="accent1" accent2="accent2" accent3="accent3" accent4="accent4" accent5="accent5" accent6="accent6" hlink="hlink" folHlink="folHlink"/>
  <p:sldLayoutIdLst>
    <p:sldLayoutId id="2147483825"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450">
              <a:srgbClr val="F8F8F8">
                <a:lumMod val="35000"/>
                <a:lumOff val="65000"/>
              </a:srgbClr>
            </a:gs>
            <a:gs pos="75000">
              <a:schemeClr val="bg1"/>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527442"/>
      </p:ext>
    </p:extLst>
  </p:cSld>
  <p:clrMap bg1="lt1" tx1="dk1" bg2="lt2" tx2="dk2" accent1="accent1" accent2="accent2" accent3="accent3" accent4="accent4" accent5="accent5" accent6="accent6" hlink="hlink" folHlink="folHlink"/>
  <p:sldLayoutIdLst>
    <p:sldLayoutId id="2147483821" r:id="rId1"/>
    <p:sldLayoutId id="2147483761" r:id="rId2"/>
    <p:sldLayoutId id="2147483823" r:id="rId3"/>
    <p:sldLayoutId id="2147483820" r:id="rId4"/>
    <p:sldLayoutId id="2147483822" r:id="rId5"/>
    <p:sldLayoutId id="2147483826" r:id="rId6"/>
  </p:sldLayoutIdLst>
  <p:hf hd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GB" sz="6000"/>
              <a:t>Norway </a:t>
            </a:r>
            <a:endParaRPr lang="en-US" sz="6000"/>
          </a:p>
        </p:txBody>
      </p:sp>
      <p:sp>
        <p:nvSpPr>
          <p:cNvPr id="6" name="Plassholder for innhold 5"/>
          <p:cNvSpPr>
            <a:spLocks noGrp="1"/>
          </p:cNvSpPr>
          <p:nvPr>
            <p:ph sz="half" idx="1"/>
          </p:nvPr>
        </p:nvSpPr>
        <p:spPr/>
        <p:txBody>
          <a:bodyPr/>
          <a:lstStyle/>
          <a:p>
            <a:r>
              <a:rPr lang="en-GB" sz="2800"/>
              <a:t>Child Rights and child protection interventions</a:t>
            </a:r>
            <a:endParaRPr lang="nb-NO" sz="2800"/>
          </a:p>
        </p:txBody>
      </p:sp>
      <p:sp>
        <p:nvSpPr>
          <p:cNvPr id="7" name="Plassholder for innhold 6"/>
          <p:cNvSpPr>
            <a:spLocks noGrp="1"/>
          </p:cNvSpPr>
          <p:nvPr>
            <p:ph sz="half" idx="10"/>
          </p:nvPr>
        </p:nvSpPr>
        <p:spPr/>
        <p:txBody>
          <a:bodyPr/>
          <a:lstStyle/>
          <a:p>
            <a:r>
              <a:rPr lang="en-US"/>
              <a:t>A chapter by</a:t>
            </a:r>
          </a:p>
          <a:p>
            <a:r>
              <a:rPr lang="en-US"/>
              <a:t>Asgeir Falch-Eriksen, Marit Skivenes &amp; Karl Harald Søvig</a:t>
            </a:r>
          </a:p>
        </p:txBody>
      </p:sp>
    </p:spTree>
    <p:extLst>
      <p:ext uri="{BB962C8B-B14F-4D97-AF65-F5344CB8AC3E}">
        <p14:creationId xmlns:p14="http://schemas.microsoft.com/office/powerpoint/2010/main" val="231678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82DCA1-5403-6E83-548D-2DEE195CBB0E}"/>
              </a:ext>
            </a:extLst>
          </p:cNvPr>
          <p:cNvSpPr>
            <a:spLocks noGrp="1"/>
          </p:cNvSpPr>
          <p:nvPr>
            <p:ph sz="half" idx="1"/>
          </p:nvPr>
        </p:nvSpPr>
        <p:spPr>
          <a:xfrm>
            <a:off x="937495" y="1685164"/>
            <a:ext cx="7378250" cy="4777618"/>
          </a:xfrm>
        </p:spPr>
        <p:txBody>
          <a:bodyPr/>
          <a:lstStyle/>
          <a:p>
            <a:pPr marL="457200" indent="-457200">
              <a:buFont typeface="+mj-lt"/>
              <a:buAutoNum type="arabicPeriod"/>
            </a:pPr>
            <a:r>
              <a:rPr lang="en-GB" sz="2000" b="1"/>
              <a:t>First</a:t>
            </a:r>
            <a:r>
              <a:rPr lang="en-GB" sz="2000"/>
              <a:t>, parents may themselves place the child with other carers, for a shorter or longer period</a:t>
            </a:r>
          </a:p>
          <a:p>
            <a:pPr marL="457200" indent="-457200">
              <a:buFont typeface="+mj-lt"/>
              <a:buAutoNum type="arabicPeriod"/>
            </a:pPr>
            <a:r>
              <a:rPr lang="en-GB" sz="2000" b="1"/>
              <a:t>Second</a:t>
            </a:r>
            <a:r>
              <a:rPr lang="en-GB" sz="2000"/>
              <a:t>, there is voluntary placement, where the CPS places the child with the parents’ consent. </a:t>
            </a:r>
          </a:p>
          <a:p>
            <a:pPr marL="457200" indent="-457200">
              <a:buFont typeface="+mj-lt"/>
              <a:buAutoNum type="arabicPeriod"/>
            </a:pPr>
            <a:r>
              <a:rPr lang="en-GB" sz="2000" b="1"/>
              <a:t>Third</a:t>
            </a:r>
            <a:r>
              <a:rPr lang="en-GB" sz="2000"/>
              <a:t>, there is emergency placement, used when an acute situation requires immediate protection of the child; </a:t>
            </a:r>
          </a:p>
          <a:p>
            <a:pPr marL="457200" indent="-457200">
              <a:buFont typeface="+mj-lt"/>
              <a:buAutoNum type="arabicPeriod"/>
            </a:pPr>
            <a:r>
              <a:rPr lang="en-GB" sz="2000" b="1"/>
              <a:t>Fourth</a:t>
            </a:r>
            <a:r>
              <a:rPr lang="en-GB" sz="2000"/>
              <a:t>, the CPS may prepare and submit a care order application to the county board.</a:t>
            </a:r>
            <a:endParaRPr lang="nb-NO" sz="2000"/>
          </a:p>
          <a:p>
            <a:endParaRPr lang="nb-NO"/>
          </a:p>
        </p:txBody>
      </p:sp>
      <p:sp>
        <p:nvSpPr>
          <p:cNvPr id="3" name="Slide Number Placeholder 2">
            <a:extLst>
              <a:ext uri="{FF2B5EF4-FFF2-40B4-BE49-F238E27FC236}">
                <a16:creationId xmlns:a16="http://schemas.microsoft.com/office/drawing/2014/main" id="{BF4B4B21-D52B-B79E-A51B-B7E4490A4F0A}"/>
              </a:ext>
            </a:extLst>
          </p:cNvPr>
          <p:cNvSpPr>
            <a:spLocks noGrp="1"/>
          </p:cNvSpPr>
          <p:nvPr>
            <p:ph type="sldNum" sz="quarter" idx="4"/>
          </p:nvPr>
        </p:nvSpPr>
        <p:spPr/>
        <p:txBody>
          <a:bodyPr/>
          <a:lstStyle/>
          <a:p>
            <a:fld id="{3E905E87-D27A-4885-B6D7-4167BBF58871}" type="slidenum">
              <a:rPr lang="nb-NO" smtClean="0"/>
              <a:pPr/>
              <a:t>10</a:t>
            </a:fld>
            <a:endParaRPr lang="nb-NO"/>
          </a:p>
        </p:txBody>
      </p:sp>
      <p:sp>
        <p:nvSpPr>
          <p:cNvPr id="4" name="Title 3">
            <a:extLst>
              <a:ext uri="{FF2B5EF4-FFF2-40B4-BE49-F238E27FC236}">
                <a16:creationId xmlns:a16="http://schemas.microsoft.com/office/drawing/2014/main" id="{36B79184-4C6A-2CA9-8F6A-F4A8F3CC8655}"/>
              </a:ext>
            </a:extLst>
          </p:cNvPr>
          <p:cNvSpPr>
            <a:spLocks noGrp="1"/>
          </p:cNvSpPr>
          <p:nvPr>
            <p:ph type="title"/>
          </p:nvPr>
        </p:nvSpPr>
        <p:spPr/>
        <p:txBody>
          <a:bodyPr/>
          <a:lstStyle/>
          <a:p>
            <a:r>
              <a:rPr lang="en-GB"/>
              <a:t>When may a child be moved?</a:t>
            </a:r>
            <a:endParaRPr lang="nb-NO"/>
          </a:p>
        </p:txBody>
      </p:sp>
    </p:spTree>
    <p:extLst>
      <p:ext uri="{BB962C8B-B14F-4D97-AF65-F5344CB8AC3E}">
        <p14:creationId xmlns:p14="http://schemas.microsoft.com/office/powerpoint/2010/main" val="250649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74B15-09CC-10AB-E841-2F2E303BA91F}"/>
              </a:ext>
            </a:extLst>
          </p:cNvPr>
          <p:cNvSpPr>
            <a:spLocks noGrp="1"/>
          </p:cNvSpPr>
          <p:nvPr>
            <p:ph sz="half" idx="1"/>
          </p:nvPr>
        </p:nvSpPr>
        <p:spPr/>
        <p:txBody>
          <a:bodyPr/>
          <a:lstStyle/>
          <a:p>
            <a:pPr algn="just">
              <a:lnSpc>
                <a:spcPct val="100000"/>
              </a:lnSpc>
              <a:spcAft>
                <a:spcPts val="800"/>
              </a:spcAft>
              <a:buNone/>
            </a:pPr>
            <a:r>
              <a:rPr lang="en-GB" sz="1800" kern="0">
                <a:solidFill>
                  <a:srgbClr val="000000"/>
                </a:solidFill>
                <a:effectLst/>
                <a:ea typeface="Aptos" panose="020B0004020202020204" pitchFamily="34" charset="0"/>
                <a:cs typeface="AppleSystemUIFont"/>
              </a:rPr>
              <a:t>These types of placements are solely rooted in parental authority, and it may be a teenager moving to their aunt for a period or grandparents taking care of their grandchild. It is within the family to decide how to raise their children. The CPS may only have a say if the period exceeds 2 months, and this is justified by a concern that the placement the parents have chosen is not in the child´s interest. </a:t>
            </a:r>
            <a:r>
              <a:rPr lang="en-GB" sz="1800" b="1" kern="0">
                <a:solidFill>
                  <a:srgbClr val="000000"/>
                </a:solidFill>
                <a:effectLst/>
                <a:ea typeface="Aptos" panose="020B0004020202020204" pitchFamily="34" charset="0"/>
                <a:cs typeface="AppleSystemUIFont"/>
              </a:rPr>
              <a:t>This also marks how the government has an independent responsibility for children, and not only via the family. </a:t>
            </a:r>
          </a:p>
          <a:p>
            <a:pPr algn="just">
              <a:lnSpc>
                <a:spcPct val="100000"/>
              </a:lnSpc>
              <a:spcAft>
                <a:spcPts val="800"/>
              </a:spcAft>
              <a:buNone/>
            </a:pPr>
            <a:r>
              <a:rPr lang="en-GB" sz="1800" kern="0">
                <a:solidFill>
                  <a:srgbClr val="000000"/>
                </a:solidFill>
                <a:effectLst/>
                <a:ea typeface="Aptos" panose="020B0004020202020204" pitchFamily="34" charset="0"/>
                <a:cs typeface="AppleSystemUIFont"/>
              </a:rPr>
              <a:t>How are these private sphere placements are for children, we have hardly any knowledge about. </a:t>
            </a:r>
          </a:p>
          <a:p>
            <a:pPr algn="just">
              <a:lnSpc>
                <a:spcPct val="100000"/>
              </a:lnSpc>
              <a:spcAft>
                <a:spcPts val="800"/>
              </a:spcAft>
              <a:buNone/>
            </a:pPr>
            <a:r>
              <a:rPr lang="en-GB" sz="1800" kern="0">
                <a:solidFill>
                  <a:srgbClr val="000000"/>
                </a:solidFill>
                <a:effectLst/>
                <a:ea typeface="Aptos" panose="020B0004020202020204" pitchFamily="34" charset="0"/>
                <a:cs typeface="AppleSystemUIFont"/>
              </a:rPr>
              <a:t>We do not know how many children are concerned, why they are not living with their parents, how they feel about it etc. </a:t>
            </a:r>
            <a:endParaRPr lang="nb-NO" sz="2000" kern="100">
              <a:effectLst/>
              <a:ea typeface="Aptos" panose="020B0004020202020204" pitchFamily="34" charset="0"/>
              <a:cs typeface="Times New Roman" panose="02020603050405020304" pitchFamily="18" charset="0"/>
            </a:endParaRPr>
          </a:p>
          <a:p>
            <a:endParaRPr lang="nb-NO"/>
          </a:p>
        </p:txBody>
      </p:sp>
      <p:sp>
        <p:nvSpPr>
          <p:cNvPr id="3" name="Slide Number Placeholder 2">
            <a:extLst>
              <a:ext uri="{FF2B5EF4-FFF2-40B4-BE49-F238E27FC236}">
                <a16:creationId xmlns:a16="http://schemas.microsoft.com/office/drawing/2014/main" id="{C7E452C2-C033-D3CC-C20C-66BB6B2541EE}"/>
              </a:ext>
            </a:extLst>
          </p:cNvPr>
          <p:cNvSpPr>
            <a:spLocks noGrp="1"/>
          </p:cNvSpPr>
          <p:nvPr>
            <p:ph type="sldNum" sz="quarter" idx="4"/>
          </p:nvPr>
        </p:nvSpPr>
        <p:spPr/>
        <p:txBody>
          <a:bodyPr/>
          <a:lstStyle/>
          <a:p>
            <a:fld id="{3E905E87-D27A-4885-B6D7-4167BBF58871}" type="slidenum">
              <a:rPr lang="nb-NO" smtClean="0"/>
              <a:pPr/>
              <a:t>11</a:t>
            </a:fld>
            <a:endParaRPr lang="nb-NO"/>
          </a:p>
        </p:txBody>
      </p:sp>
      <p:sp>
        <p:nvSpPr>
          <p:cNvPr id="4" name="Title 3">
            <a:extLst>
              <a:ext uri="{FF2B5EF4-FFF2-40B4-BE49-F238E27FC236}">
                <a16:creationId xmlns:a16="http://schemas.microsoft.com/office/drawing/2014/main" id="{D69D27C7-C434-124F-D455-63E7FCACF629}"/>
              </a:ext>
            </a:extLst>
          </p:cNvPr>
          <p:cNvSpPr>
            <a:spLocks noGrp="1"/>
          </p:cNvSpPr>
          <p:nvPr>
            <p:ph type="title"/>
          </p:nvPr>
        </p:nvSpPr>
        <p:spPr/>
        <p:txBody>
          <a:bodyPr/>
          <a:lstStyle/>
          <a:p>
            <a:r>
              <a:rPr lang="en-US"/>
              <a:t>1. Private sphere placements </a:t>
            </a:r>
            <a:endParaRPr lang="nb-NO"/>
          </a:p>
        </p:txBody>
      </p:sp>
    </p:spTree>
    <p:extLst>
      <p:ext uri="{BB962C8B-B14F-4D97-AF65-F5344CB8AC3E}">
        <p14:creationId xmlns:p14="http://schemas.microsoft.com/office/powerpoint/2010/main" val="379537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798CD-273A-2E90-0891-D7F5C243A5DD}"/>
              </a:ext>
            </a:extLst>
          </p:cNvPr>
          <p:cNvSpPr>
            <a:spLocks noGrp="1"/>
          </p:cNvSpPr>
          <p:nvPr>
            <p:ph sz="half" idx="1"/>
          </p:nvPr>
        </p:nvSpPr>
        <p:spPr>
          <a:xfrm>
            <a:off x="931652" y="1680554"/>
            <a:ext cx="7392719" cy="5177446"/>
          </a:xfrm>
        </p:spPr>
        <p:txBody>
          <a:bodyPr/>
          <a:lstStyle/>
          <a:p>
            <a:r>
              <a:rPr lang="en-GB" sz="1800"/>
              <a:t>When a child is placed out of home with the consent of the parents, and with the consent of the child where the child has party status.</a:t>
            </a:r>
          </a:p>
          <a:p>
            <a:r>
              <a:rPr lang="en-GB" sz="1800"/>
              <a:t>Voluntary placements are, according to the legislator’s intent, meant to provide support when parents are temporarily unable to provide everyday care. If the placement is expected to be of longer duration, CPS must consider whether a care order should be issues.</a:t>
            </a:r>
          </a:p>
          <a:p>
            <a:r>
              <a:rPr lang="en-GB" sz="1800"/>
              <a:t>The measure of voluntary placement in some respects cuts against the basic structure of the Norwegian child protection system, where the premise is that all serious interventions in family life must follow robust, legally secure procedures and be decided by the </a:t>
            </a:r>
            <a:r>
              <a:rPr lang="en-GB" sz="1800" err="1"/>
              <a:t>Trubunal</a:t>
            </a:r>
            <a:r>
              <a:rPr lang="en-GB" sz="1800"/>
              <a:t>. </a:t>
            </a:r>
          </a:p>
          <a:p>
            <a:r>
              <a:rPr lang="en-GB" sz="1800" b="1" i="1"/>
              <a:t>Concerns about child rights</a:t>
            </a:r>
            <a:r>
              <a:rPr lang="en-GB" sz="1800" i="1"/>
              <a:t>: </a:t>
            </a:r>
            <a:r>
              <a:rPr lang="en-GB" sz="1800"/>
              <a:t>There is reason to ask whether voluntary placements are used in the right situations for the child, and for the right children. </a:t>
            </a:r>
          </a:p>
          <a:p>
            <a:r>
              <a:rPr lang="en-GB" sz="1800"/>
              <a:t>Some children remain in a voluntary placement for a long time, and a high proportion of these cases appear to proceed to care orders which indicate the purpose of the voluntary placement was not there. </a:t>
            </a:r>
            <a:endParaRPr lang="nb-NO" sz="1400"/>
          </a:p>
          <a:p>
            <a:endParaRPr lang="nb-NO"/>
          </a:p>
          <a:p>
            <a:endParaRPr lang="nb-NO"/>
          </a:p>
        </p:txBody>
      </p:sp>
      <p:sp>
        <p:nvSpPr>
          <p:cNvPr id="3" name="Slide Number Placeholder 2">
            <a:extLst>
              <a:ext uri="{FF2B5EF4-FFF2-40B4-BE49-F238E27FC236}">
                <a16:creationId xmlns:a16="http://schemas.microsoft.com/office/drawing/2014/main" id="{3DD1233A-5C5A-4AF1-C9AB-C989EB775AE4}"/>
              </a:ext>
            </a:extLst>
          </p:cNvPr>
          <p:cNvSpPr>
            <a:spLocks noGrp="1"/>
          </p:cNvSpPr>
          <p:nvPr>
            <p:ph type="sldNum" sz="quarter" idx="4"/>
          </p:nvPr>
        </p:nvSpPr>
        <p:spPr/>
        <p:txBody>
          <a:bodyPr/>
          <a:lstStyle/>
          <a:p>
            <a:fld id="{3E905E87-D27A-4885-B6D7-4167BBF58871}" type="slidenum">
              <a:rPr lang="nb-NO" smtClean="0"/>
              <a:pPr/>
              <a:t>12</a:t>
            </a:fld>
            <a:endParaRPr lang="nb-NO"/>
          </a:p>
        </p:txBody>
      </p:sp>
      <p:sp>
        <p:nvSpPr>
          <p:cNvPr id="4" name="Title 3">
            <a:extLst>
              <a:ext uri="{FF2B5EF4-FFF2-40B4-BE49-F238E27FC236}">
                <a16:creationId xmlns:a16="http://schemas.microsoft.com/office/drawing/2014/main" id="{61A80754-B099-BA32-C66B-3F089066C0A6}"/>
              </a:ext>
            </a:extLst>
          </p:cNvPr>
          <p:cNvSpPr>
            <a:spLocks noGrp="1"/>
          </p:cNvSpPr>
          <p:nvPr>
            <p:ph type="title"/>
          </p:nvPr>
        </p:nvSpPr>
        <p:spPr>
          <a:xfrm>
            <a:off x="847868" y="362310"/>
            <a:ext cx="7181850" cy="504000"/>
          </a:xfrm>
        </p:spPr>
        <p:txBody>
          <a:bodyPr/>
          <a:lstStyle/>
          <a:p>
            <a:r>
              <a:rPr lang="en-GB"/>
              <a:t>2. Voluntary placements</a:t>
            </a:r>
            <a:br>
              <a:rPr lang="nb-NO"/>
            </a:br>
            <a:endParaRPr lang="nb-NO"/>
          </a:p>
        </p:txBody>
      </p:sp>
    </p:spTree>
    <p:extLst>
      <p:ext uri="{BB962C8B-B14F-4D97-AF65-F5344CB8AC3E}">
        <p14:creationId xmlns:p14="http://schemas.microsoft.com/office/powerpoint/2010/main" val="290887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83D7E2-AE6B-370F-1568-B877D7099A2B}"/>
              </a:ext>
            </a:extLst>
          </p:cNvPr>
          <p:cNvSpPr>
            <a:spLocks noGrp="1"/>
          </p:cNvSpPr>
          <p:nvPr>
            <p:ph sz="half" idx="1"/>
          </p:nvPr>
        </p:nvSpPr>
        <p:spPr>
          <a:xfrm>
            <a:off x="816726" y="1814560"/>
            <a:ext cx="7378250" cy="4777618"/>
          </a:xfrm>
        </p:spPr>
        <p:txBody>
          <a:bodyPr/>
          <a:lstStyle/>
          <a:p>
            <a:r>
              <a:rPr lang="en-GB"/>
              <a:t>To protect children in emergency situation, special assigned personnel may issue an emergency care order when there is a risk that the child will suffer significant harm if the order is not implemented immediately. </a:t>
            </a:r>
          </a:p>
          <a:p>
            <a:r>
              <a:rPr lang="en-GB"/>
              <a:t>Emergency placement may be made with or without the consent of the parents and/or the child.</a:t>
            </a:r>
          </a:p>
          <a:p>
            <a:r>
              <a:rPr lang="en-GB"/>
              <a:t>The child is moved either to an emergency foster home (one fifth), a foster home including kinship or network placements (one fifth), or an emergency institution (three fifths). </a:t>
            </a:r>
          </a:p>
          <a:p>
            <a:r>
              <a:rPr lang="en-GB"/>
              <a:t>After an emergency placement, the child either returns home, possibly with in-home services being implemented, or moves to a foster home or institution, either as a voluntary placement or following a decision by the Tribunal. </a:t>
            </a:r>
          </a:p>
          <a:p>
            <a:r>
              <a:rPr lang="en-US" b="1" i="1"/>
              <a:t>Concerns about child rights</a:t>
            </a:r>
            <a:r>
              <a:rPr lang="en-US"/>
              <a:t>: There are several serious concerns around the situation for children that are placed out of home on an emergency basis, but there are little data and research. </a:t>
            </a:r>
            <a:endParaRPr lang="nb-NO"/>
          </a:p>
          <a:p>
            <a:endParaRPr lang="en-GB"/>
          </a:p>
          <a:p>
            <a:endParaRPr lang="en-GB"/>
          </a:p>
          <a:p>
            <a:endParaRPr lang="nb-NO"/>
          </a:p>
        </p:txBody>
      </p:sp>
      <p:sp>
        <p:nvSpPr>
          <p:cNvPr id="3" name="Slide Number Placeholder 2">
            <a:extLst>
              <a:ext uri="{FF2B5EF4-FFF2-40B4-BE49-F238E27FC236}">
                <a16:creationId xmlns:a16="http://schemas.microsoft.com/office/drawing/2014/main" id="{00134C9B-46D7-4CEE-65E2-D82F05447A80}"/>
              </a:ext>
            </a:extLst>
          </p:cNvPr>
          <p:cNvSpPr>
            <a:spLocks noGrp="1"/>
          </p:cNvSpPr>
          <p:nvPr>
            <p:ph type="sldNum" sz="quarter" idx="4"/>
          </p:nvPr>
        </p:nvSpPr>
        <p:spPr/>
        <p:txBody>
          <a:bodyPr/>
          <a:lstStyle/>
          <a:p>
            <a:fld id="{3E905E87-D27A-4885-B6D7-4167BBF58871}" type="slidenum">
              <a:rPr lang="nb-NO" smtClean="0"/>
              <a:pPr/>
              <a:t>13</a:t>
            </a:fld>
            <a:endParaRPr lang="nb-NO"/>
          </a:p>
        </p:txBody>
      </p:sp>
      <p:sp>
        <p:nvSpPr>
          <p:cNvPr id="4" name="Title 3">
            <a:extLst>
              <a:ext uri="{FF2B5EF4-FFF2-40B4-BE49-F238E27FC236}">
                <a16:creationId xmlns:a16="http://schemas.microsoft.com/office/drawing/2014/main" id="{31CEAC3C-D85D-943A-7D18-59EBF3860A55}"/>
              </a:ext>
            </a:extLst>
          </p:cNvPr>
          <p:cNvSpPr>
            <a:spLocks noGrp="1"/>
          </p:cNvSpPr>
          <p:nvPr>
            <p:ph type="title"/>
          </p:nvPr>
        </p:nvSpPr>
        <p:spPr>
          <a:xfrm>
            <a:off x="891000" y="202076"/>
            <a:ext cx="7181850" cy="504000"/>
          </a:xfrm>
        </p:spPr>
        <p:txBody>
          <a:bodyPr/>
          <a:lstStyle/>
          <a:p>
            <a:r>
              <a:rPr lang="en-GB"/>
              <a:t>3. Emergency placements</a:t>
            </a:r>
            <a:br>
              <a:rPr lang="nb-NO"/>
            </a:br>
            <a:endParaRPr lang="nb-NO"/>
          </a:p>
        </p:txBody>
      </p:sp>
    </p:spTree>
    <p:extLst>
      <p:ext uri="{BB962C8B-B14F-4D97-AF65-F5344CB8AC3E}">
        <p14:creationId xmlns:p14="http://schemas.microsoft.com/office/powerpoint/2010/main" val="237398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2A237-D6BD-594D-E1DC-EE171B9ECBBC}"/>
              </a:ext>
            </a:extLst>
          </p:cNvPr>
          <p:cNvSpPr>
            <a:spLocks noGrp="1"/>
          </p:cNvSpPr>
          <p:nvPr>
            <p:ph sz="half" idx="1"/>
          </p:nvPr>
        </p:nvSpPr>
        <p:spPr>
          <a:xfrm>
            <a:off x="920243" y="1148316"/>
            <a:ext cx="7378250" cy="5357598"/>
          </a:xfrm>
        </p:spPr>
        <p:txBody>
          <a:bodyPr/>
          <a:lstStyle/>
          <a:p>
            <a:r>
              <a:rPr lang="en-GB" sz="1400"/>
              <a:t>A care order case is initiated by an application for measures from the municipality and the CPS.</a:t>
            </a:r>
          </a:p>
          <a:p>
            <a:r>
              <a:rPr lang="en-GB" sz="1400"/>
              <a:t>The CPS prepare and carry out the necessary investigations and casework to ensure that the case is sufficiently documented for the Tribunal to make a decision</a:t>
            </a:r>
          </a:p>
          <a:p>
            <a:r>
              <a:rPr lang="en-GB" sz="1400"/>
              <a:t>A care order can only be issued if  “less intrusive measures cannot create satisfactory conditions for the child” and if a care order can be issued “if this is necessary based on the child’s situation”.</a:t>
            </a:r>
            <a:endParaRPr lang="nb-NO" sz="1400"/>
          </a:p>
          <a:p>
            <a:r>
              <a:rPr lang="en-GB" sz="1400"/>
              <a:t>In addition, the provisions establish several alternative conditions, which can be divided into main alternative groups. The first main alternative addresses the present situation, and includes:</a:t>
            </a:r>
            <a:endParaRPr lang="nb-NO" sz="1400"/>
          </a:p>
          <a:p>
            <a:pPr marL="342900" indent="-342900">
              <a:buFont typeface="Arial" panose="020B0604020202020204" pitchFamily="34" charset="0"/>
              <a:buChar char="•"/>
            </a:pPr>
            <a:r>
              <a:rPr lang="en-GB" sz="1400"/>
              <a:t>“serious shortcomings in the care the child is receiving, including personal contact and a sense of security, in light of the child’s needs based on their age and stage of development” (litra a)</a:t>
            </a:r>
            <a:endParaRPr lang="nb-NO" sz="1400"/>
          </a:p>
          <a:p>
            <a:pPr marL="342900" indent="-342900">
              <a:buFont typeface="Arial" panose="020B0604020202020204" pitchFamily="34" charset="0"/>
              <a:buChar char="•"/>
            </a:pPr>
            <a:r>
              <a:rPr lang="en-GB" sz="1400"/>
              <a:t> that “the parents fail to ensure that a child who is ill, has a disability or has special assistance needs receives the necessary treatment and/or training” (litra b)</a:t>
            </a:r>
            <a:endParaRPr lang="nb-NO" sz="1400"/>
          </a:p>
          <a:p>
            <a:pPr marL="342900" indent="-342900">
              <a:buFont typeface="Arial" panose="020B0604020202020204" pitchFamily="34" charset="0"/>
              <a:buChar char="•"/>
            </a:pPr>
            <a:r>
              <a:rPr lang="en-GB" sz="1400"/>
              <a:t>that “the child is being mistreated or subjected to other serious abuse at home” (litra c) </a:t>
            </a:r>
            <a:endParaRPr lang="nb-NO" sz="1400"/>
          </a:p>
          <a:p>
            <a:endParaRPr lang="en-GB" sz="1400" i="1"/>
          </a:p>
          <a:p>
            <a:r>
              <a:rPr lang="en-GB" sz="1400" i="1"/>
              <a:t>Concerns about child rights:</a:t>
            </a:r>
            <a:r>
              <a:rPr lang="en-GB" sz="1400"/>
              <a:t> </a:t>
            </a:r>
          </a:p>
          <a:p>
            <a:r>
              <a:rPr lang="en-US" sz="1400"/>
              <a:t>There are concerns that children's rights are not adequately protected in care order proceedings. If solutions are chosen at the expense of the child, and whether the child's participation receives sufficient weight. </a:t>
            </a:r>
          </a:p>
          <a:p>
            <a:r>
              <a:rPr lang="en-US" sz="1400"/>
              <a:t>This applies especially to children without party status. </a:t>
            </a:r>
          </a:p>
        </p:txBody>
      </p:sp>
      <p:sp>
        <p:nvSpPr>
          <p:cNvPr id="3" name="Slide Number Placeholder 2">
            <a:extLst>
              <a:ext uri="{FF2B5EF4-FFF2-40B4-BE49-F238E27FC236}">
                <a16:creationId xmlns:a16="http://schemas.microsoft.com/office/drawing/2014/main" id="{A583BDEF-A011-438C-426A-9A5E74D31EBC}"/>
              </a:ext>
            </a:extLst>
          </p:cNvPr>
          <p:cNvSpPr>
            <a:spLocks noGrp="1"/>
          </p:cNvSpPr>
          <p:nvPr>
            <p:ph type="sldNum" sz="quarter" idx="4"/>
          </p:nvPr>
        </p:nvSpPr>
        <p:spPr/>
        <p:txBody>
          <a:bodyPr/>
          <a:lstStyle/>
          <a:p>
            <a:fld id="{3E905E87-D27A-4885-B6D7-4167BBF58871}" type="slidenum">
              <a:rPr lang="nb-NO" smtClean="0"/>
              <a:pPr/>
              <a:t>14</a:t>
            </a:fld>
            <a:endParaRPr lang="nb-NO"/>
          </a:p>
        </p:txBody>
      </p:sp>
      <p:sp>
        <p:nvSpPr>
          <p:cNvPr id="4" name="Title 3">
            <a:extLst>
              <a:ext uri="{FF2B5EF4-FFF2-40B4-BE49-F238E27FC236}">
                <a16:creationId xmlns:a16="http://schemas.microsoft.com/office/drawing/2014/main" id="{652E96FB-DBD7-07D8-54B9-532710CF97D7}"/>
              </a:ext>
            </a:extLst>
          </p:cNvPr>
          <p:cNvSpPr>
            <a:spLocks noGrp="1"/>
          </p:cNvSpPr>
          <p:nvPr>
            <p:ph type="title"/>
          </p:nvPr>
        </p:nvSpPr>
        <p:spPr>
          <a:xfrm>
            <a:off x="752977" y="495374"/>
            <a:ext cx="7181850" cy="504000"/>
          </a:xfrm>
        </p:spPr>
        <p:txBody>
          <a:bodyPr/>
          <a:lstStyle/>
          <a:p>
            <a:r>
              <a:rPr lang="en-GB"/>
              <a:t>4. Care orders </a:t>
            </a:r>
            <a:endParaRPr lang="nb-NO"/>
          </a:p>
        </p:txBody>
      </p:sp>
    </p:spTree>
    <p:extLst>
      <p:ext uri="{BB962C8B-B14F-4D97-AF65-F5344CB8AC3E}">
        <p14:creationId xmlns:p14="http://schemas.microsoft.com/office/powerpoint/2010/main" val="94867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9449CF-6ADA-76A1-2FAB-57B370346621}"/>
              </a:ext>
            </a:extLst>
          </p:cNvPr>
          <p:cNvSpPr>
            <a:spLocks noGrp="1"/>
          </p:cNvSpPr>
          <p:nvPr>
            <p:ph type="sldNum" sz="quarter" idx="4"/>
          </p:nvPr>
        </p:nvSpPr>
        <p:spPr/>
        <p:txBody>
          <a:bodyPr/>
          <a:lstStyle/>
          <a:p>
            <a:fld id="{3E905E87-D27A-4885-B6D7-4167BBF58871}" type="slidenum">
              <a:rPr lang="nb-NO" smtClean="0"/>
              <a:pPr/>
              <a:t>15</a:t>
            </a:fld>
            <a:endParaRPr lang="nb-NO"/>
          </a:p>
        </p:txBody>
      </p:sp>
      <p:graphicFrame>
        <p:nvGraphicFramePr>
          <p:cNvPr id="6" name="Content Placeholder 5">
            <a:extLst>
              <a:ext uri="{FF2B5EF4-FFF2-40B4-BE49-F238E27FC236}">
                <a16:creationId xmlns:a16="http://schemas.microsoft.com/office/drawing/2014/main" id="{4B15809A-FFD4-48B0-E685-F727D16F956A}"/>
              </a:ext>
            </a:extLst>
          </p:cNvPr>
          <p:cNvGraphicFramePr>
            <a:graphicFrameLocks noGrp="1"/>
          </p:cNvGraphicFramePr>
          <p:nvPr>
            <p:ph sz="half" idx="4294967295"/>
            <p:extLst>
              <p:ext uri="{D42A27DB-BD31-4B8C-83A1-F6EECF244321}">
                <p14:modId xmlns:p14="http://schemas.microsoft.com/office/powerpoint/2010/main" val="3302026325"/>
              </p:ext>
            </p:extLst>
          </p:nvPr>
        </p:nvGraphicFramePr>
        <p:xfrm>
          <a:off x="0" y="461963"/>
          <a:ext cx="9143956" cy="6566053"/>
        </p:xfrm>
        <a:graphic>
          <a:graphicData uri="http://schemas.openxmlformats.org/drawingml/2006/table">
            <a:tbl>
              <a:tblPr firstRow="1" firstCol="1" bandRow="1">
                <a:tableStyleId>{5C22544A-7EE6-4342-B048-85BDC9FD1C3A}</a:tableStyleId>
              </a:tblPr>
              <a:tblGrid>
                <a:gridCol w="653142">
                  <a:extLst>
                    <a:ext uri="{9D8B030D-6E8A-4147-A177-3AD203B41FA5}">
                      <a16:colId xmlns:a16="http://schemas.microsoft.com/office/drawing/2014/main" val="3013446293"/>
                    </a:ext>
                  </a:extLst>
                </a:gridCol>
                <a:gridCol w="1368000">
                  <a:extLst>
                    <a:ext uri="{9D8B030D-6E8A-4147-A177-3AD203B41FA5}">
                      <a16:colId xmlns:a16="http://schemas.microsoft.com/office/drawing/2014/main" val="3633557747"/>
                    </a:ext>
                  </a:extLst>
                </a:gridCol>
                <a:gridCol w="584997">
                  <a:extLst>
                    <a:ext uri="{9D8B030D-6E8A-4147-A177-3AD203B41FA5}">
                      <a16:colId xmlns:a16="http://schemas.microsoft.com/office/drawing/2014/main" val="1427644332"/>
                    </a:ext>
                  </a:extLst>
                </a:gridCol>
                <a:gridCol w="602999">
                  <a:extLst>
                    <a:ext uri="{9D8B030D-6E8A-4147-A177-3AD203B41FA5}">
                      <a16:colId xmlns:a16="http://schemas.microsoft.com/office/drawing/2014/main" val="1530981005"/>
                    </a:ext>
                  </a:extLst>
                </a:gridCol>
                <a:gridCol w="558000">
                  <a:extLst>
                    <a:ext uri="{9D8B030D-6E8A-4147-A177-3AD203B41FA5}">
                      <a16:colId xmlns:a16="http://schemas.microsoft.com/office/drawing/2014/main" val="184427077"/>
                    </a:ext>
                  </a:extLst>
                </a:gridCol>
                <a:gridCol w="611998">
                  <a:extLst>
                    <a:ext uri="{9D8B030D-6E8A-4147-A177-3AD203B41FA5}">
                      <a16:colId xmlns:a16="http://schemas.microsoft.com/office/drawing/2014/main" val="3286451330"/>
                    </a:ext>
                  </a:extLst>
                </a:gridCol>
                <a:gridCol w="611998">
                  <a:extLst>
                    <a:ext uri="{9D8B030D-6E8A-4147-A177-3AD203B41FA5}">
                      <a16:colId xmlns:a16="http://schemas.microsoft.com/office/drawing/2014/main" val="443729931"/>
                    </a:ext>
                  </a:extLst>
                </a:gridCol>
                <a:gridCol w="611996">
                  <a:extLst>
                    <a:ext uri="{9D8B030D-6E8A-4147-A177-3AD203B41FA5}">
                      <a16:colId xmlns:a16="http://schemas.microsoft.com/office/drawing/2014/main" val="947056803"/>
                    </a:ext>
                  </a:extLst>
                </a:gridCol>
                <a:gridCol w="611998">
                  <a:extLst>
                    <a:ext uri="{9D8B030D-6E8A-4147-A177-3AD203B41FA5}">
                      <a16:colId xmlns:a16="http://schemas.microsoft.com/office/drawing/2014/main" val="1578624710"/>
                    </a:ext>
                  </a:extLst>
                </a:gridCol>
                <a:gridCol w="584999">
                  <a:extLst>
                    <a:ext uri="{9D8B030D-6E8A-4147-A177-3AD203B41FA5}">
                      <a16:colId xmlns:a16="http://schemas.microsoft.com/office/drawing/2014/main" val="1256340222"/>
                    </a:ext>
                  </a:extLst>
                </a:gridCol>
                <a:gridCol w="593996">
                  <a:extLst>
                    <a:ext uri="{9D8B030D-6E8A-4147-A177-3AD203B41FA5}">
                      <a16:colId xmlns:a16="http://schemas.microsoft.com/office/drawing/2014/main" val="887909251"/>
                    </a:ext>
                  </a:extLst>
                </a:gridCol>
                <a:gridCol w="584996">
                  <a:extLst>
                    <a:ext uri="{9D8B030D-6E8A-4147-A177-3AD203B41FA5}">
                      <a16:colId xmlns:a16="http://schemas.microsoft.com/office/drawing/2014/main" val="4052307810"/>
                    </a:ext>
                  </a:extLst>
                </a:gridCol>
                <a:gridCol w="602999">
                  <a:extLst>
                    <a:ext uri="{9D8B030D-6E8A-4147-A177-3AD203B41FA5}">
                      <a16:colId xmlns:a16="http://schemas.microsoft.com/office/drawing/2014/main" val="2066184470"/>
                    </a:ext>
                  </a:extLst>
                </a:gridCol>
                <a:gridCol w="561838">
                  <a:extLst>
                    <a:ext uri="{9D8B030D-6E8A-4147-A177-3AD203B41FA5}">
                      <a16:colId xmlns:a16="http://schemas.microsoft.com/office/drawing/2014/main" val="108064722"/>
                    </a:ext>
                  </a:extLst>
                </a:gridCol>
              </a:tblGrid>
              <a:tr h="210665">
                <a:tc>
                  <a:txBody>
                    <a:bodyPr/>
                    <a:lstStyle/>
                    <a:p>
                      <a:pPr>
                        <a:lnSpc>
                          <a:spcPct val="115000"/>
                        </a:lnSpc>
                        <a:buNone/>
                      </a:pPr>
                      <a:endParaRPr lang="nb-NO" sz="500" kern="100">
                        <a:effectLst/>
                        <a:latin typeface="Aptos" panose="020B0004020202020204" pitchFamily="34" charset="0"/>
                      </a:endParaRPr>
                    </a:p>
                  </a:txBody>
                  <a:tcPr marL="28175" marR="28175" marT="0" marB="0" anchor="b"/>
                </a:tc>
                <a:tc>
                  <a:txBody>
                    <a:bodyPr/>
                    <a:lstStyle/>
                    <a:p>
                      <a:pPr>
                        <a:lnSpc>
                          <a:spcPct val="115000"/>
                        </a:lnSpc>
                        <a:buNone/>
                      </a:pPr>
                      <a:endParaRPr lang="nb-NO" sz="500" kern="100">
                        <a:effectLst/>
                        <a:latin typeface="Aptos" panose="020B0004020202020204" pitchFamily="34" charset="0"/>
                      </a:endParaRPr>
                    </a:p>
                  </a:txBody>
                  <a:tcPr marL="28175" marR="28175" marT="0" marB="0" anchor="b"/>
                </a:tc>
                <a:tc>
                  <a:txBody>
                    <a:bodyPr/>
                    <a:lstStyle/>
                    <a:p>
                      <a:pPr algn="l">
                        <a:lnSpc>
                          <a:spcPct val="115000"/>
                        </a:lnSpc>
                        <a:spcAft>
                          <a:spcPts val="800"/>
                        </a:spcAft>
                        <a:buNone/>
                      </a:pPr>
                      <a:r>
                        <a:rPr lang="en-US" sz="1200" kern="0">
                          <a:effectLst/>
                        </a:rPr>
                        <a:t>2013</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2014</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2015</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2016</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2017</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2018</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2019</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2020</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2021</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2022</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2023</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l">
                        <a:lnSpc>
                          <a:spcPct val="115000"/>
                        </a:lnSpc>
                        <a:spcAft>
                          <a:spcPts val="800"/>
                        </a:spcAft>
                        <a:buNone/>
                      </a:pPr>
                      <a:r>
                        <a:rPr lang="en-US" sz="1200" kern="0">
                          <a:effectLst/>
                        </a:rPr>
                        <a:t>2024</a:t>
                      </a:r>
                      <a:endParaRPr lang="nb-NO" sz="12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2709255455"/>
                  </a:ext>
                </a:extLst>
              </a:tr>
              <a:tr h="289647">
                <a:tc gridSpan="2">
                  <a:txBody>
                    <a:bodyPr/>
                    <a:lstStyle/>
                    <a:p>
                      <a:pPr algn="l">
                        <a:lnSpc>
                          <a:spcPct val="115000"/>
                        </a:lnSpc>
                        <a:spcAft>
                          <a:spcPts val="800"/>
                        </a:spcAft>
                        <a:buNone/>
                      </a:pPr>
                      <a:r>
                        <a:rPr lang="en-US" sz="1050" kern="0">
                          <a:effectLst/>
                        </a:rPr>
                        <a:t>Child population 0-17, end of year, N – children </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100" kern="0">
                          <a:effectLst/>
                        </a:rPr>
                        <a:t>1122897</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1125161</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1125604</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1127402</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1131051</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1129007</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1122508</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1118608</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1111690</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1108523</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1112191</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100" kern="0">
                          <a:effectLst/>
                        </a:rPr>
                        <a:t>1112853</a:t>
                      </a:r>
                      <a:endParaRPr lang="nb-NO" sz="11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4131061198"/>
                  </a:ext>
                </a:extLst>
              </a:tr>
              <a:tr h="289647">
                <a:tc gridSpan="2">
                  <a:txBody>
                    <a:bodyPr/>
                    <a:lstStyle/>
                    <a:p>
                      <a:pPr algn="l">
                        <a:lnSpc>
                          <a:spcPct val="115000"/>
                        </a:lnSpc>
                        <a:spcAft>
                          <a:spcPts val="800"/>
                        </a:spcAft>
                        <a:buNone/>
                      </a:pPr>
                      <a:r>
                        <a:rPr lang="en-US" sz="1050" kern="0">
                          <a:effectLst/>
                        </a:rPr>
                        <a:t>Referrals investigated,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45.5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45.9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47.1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50.2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50.7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49.6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50.8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50.1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47.1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43.8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46.9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542409363"/>
                  </a:ext>
                </a:extLst>
              </a:tr>
              <a:tr h="438829">
                <a:tc gridSpan="2">
                  <a:txBody>
                    <a:bodyPr/>
                    <a:lstStyle/>
                    <a:p>
                      <a:pPr algn="l">
                        <a:lnSpc>
                          <a:spcPct val="115000"/>
                        </a:lnSpc>
                        <a:spcAft>
                          <a:spcPts val="800"/>
                        </a:spcAft>
                        <a:buNone/>
                      </a:pPr>
                      <a:r>
                        <a:rPr lang="en-US" sz="1050" kern="0">
                          <a:effectLst/>
                        </a:rPr>
                        <a:t>Initiated investigations initiated by CPS of children 0-17</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36.1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36.6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38.1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41.5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42.4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41.4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41.2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40.2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37.1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33.5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34.5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35.1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3058485531"/>
                  </a:ext>
                </a:extLst>
              </a:tr>
              <a:tr h="438829">
                <a:tc gridSpan="2">
                  <a:txBody>
                    <a:bodyPr/>
                    <a:lstStyle/>
                    <a:p>
                      <a:pPr algn="l">
                        <a:lnSpc>
                          <a:spcPct val="115000"/>
                        </a:lnSpc>
                        <a:spcAft>
                          <a:spcPts val="800"/>
                        </a:spcAft>
                        <a:buNone/>
                      </a:pPr>
                      <a:r>
                        <a:rPr lang="en-US" sz="1050" kern="0">
                          <a:effectLst/>
                        </a:rPr>
                        <a:t>Children receiving services (all types), end of year, per 1000</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33.7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33.6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33.4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34.8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34.6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33.7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32.9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31.6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29.1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27.7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26.2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3262745031"/>
                  </a:ext>
                </a:extLst>
              </a:tr>
              <a:tr h="438829">
                <a:tc gridSpan="2">
                  <a:txBody>
                    <a:bodyPr/>
                    <a:lstStyle/>
                    <a:p>
                      <a:pPr algn="l">
                        <a:lnSpc>
                          <a:spcPct val="115000"/>
                        </a:lnSpc>
                        <a:spcAft>
                          <a:spcPts val="800"/>
                        </a:spcAft>
                        <a:buNone/>
                      </a:pPr>
                      <a:r>
                        <a:rPr lang="en-US" sz="1050" kern="0">
                          <a:effectLst/>
                        </a:rPr>
                        <a:t>Children receiving in-home services, end of year,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22.5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21.4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22.7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22.9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22.4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21.4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20.8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19.5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17.4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16.6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15.6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3687397121"/>
                  </a:ext>
                </a:extLst>
              </a:tr>
              <a:tr h="588010">
                <a:tc gridSpan="2">
                  <a:txBody>
                    <a:bodyPr/>
                    <a:lstStyle/>
                    <a:p>
                      <a:pPr algn="l">
                        <a:lnSpc>
                          <a:spcPct val="115000"/>
                        </a:lnSpc>
                        <a:spcAft>
                          <a:spcPts val="800"/>
                        </a:spcAft>
                        <a:buNone/>
                      </a:pPr>
                      <a:r>
                        <a:rPr lang="en-US" sz="1050" kern="0">
                          <a:effectLst/>
                        </a:rPr>
                        <a:t>Children placed out of home (with and without care order), end of year,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N.A. </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N.A. </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10.6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11.2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10.9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9.9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9.5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8.7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8.3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2844643286"/>
                  </a:ext>
                </a:extLst>
              </a:tr>
              <a:tr h="445014">
                <a:tc gridSpan="2">
                  <a:txBody>
                    <a:bodyPr/>
                    <a:lstStyle/>
                    <a:p>
                      <a:pPr algn="l">
                        <a:lnSpc>
                          <a:spcPct val="115000"/>
                        </a:lnSpc>
                        <a:spcAft>
                          <a:spcPts val="800"/>
                        </a:spcAft>
                        <a:buNone/>
                      </a:pPr>
                      <a:r>
                        <a:rPr lang="en-US" sz="1050" kern="0">
                          <a:effectLst/>
                        </a:rPr>
                        <a:t>Children with a formal care order decision, end of year,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5.6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6.2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6.2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6.2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6.1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3542093026"/>
                  </a:ext>
                </a:extLst>
              </a:tr>
              <a:tr h="624797">
                <a:tc gridSpan="2">
                  <a:txBody>
                    <a:bodyPr/>
                    <a:lstStyle/>
                    <a:p>
                      <a:pPr algn="l">
                        <a:lnSpc>
                          <a:spcPct val="115000"/>
                        </a:lnSpc>
                        <a:spcAft>
                          <a:spcPts val="800"/>
                        </a:spcAft>
                        <a:buNone/>
                      </a:pPr>
                      <a:r>
                        <a:rPr lang="en-US" sz="1050" kern="0">
                          <a:effectLst/>
                        </a:rPr>
                        <a:t>Children placed out of home without a formal care order decision, end of year,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N.A. </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N.A. </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63500386"/>
                  </a:ext>
                </a:extLst>
              </a:tr>
              <a:tr h="438829">
                <a:tc gridSpan="2">
                  <a:txBody>
                    <a:bodyPr/>
                    <a:lstStyle/>
                    <a:p>
                      <a:pPr algn="l">
                        <a:lnSpc>
                          <a:spcPct val="115000"/>
                        </a:lnSpc>
                        <a:spcAft>
                          <a:spcPts val="800"/>
                        </a:spcAft>
                        <a:buNone/>
                      </a:pPr>
                      <a:r>
                        <a:rPr lang="en-US" sz="1050" kern="0">
                          <a:effectLst/>
                        </a:rPr>
                        <a:t>Emergency placements, during the year,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N.A.</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N.A.</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4239388389"/>
                  </a:ext>
                </a:extLst>
              </a:tr>
              <a:tr h="438829">
                <a:tc gridSpan="2">
                  <a:txBody>
                    <a:bodyPr/>
                    <a:lstStyle/>
                    <a:p>
                      <a:pPr algn="l">
                        <a:lnSpc>
                          <a:spcPct val="115000"/>
                        </a:lnSpc>
                        <a:spcAft>
                          <a:spcPts val="800"/>
                        </a:spcAft>
                        <a:buNone/>
                      </a:pPr>
                      <a:r>
                        <a:rPr lang="en-US" sz="1050" kern="0">
                          <a:effectLst/>
                        </a:rPr>
                        <a:t>Reunification cases decided by county boards, N – cases</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N.A.</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N.A.</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N.A.</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N.A.</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173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187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186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201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224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202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182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147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1391071772"/>
                  </a:ext>
                </a:extLst>
              </a:tr>
              <a:tr h="289647">
                <a:tc gridSpan="2">
                  <a:txBody>
                    <a:bodyPr/>
                    <a:lstStyle/>
                    <a:p>
                      <a:pPr algn="l">
                        <a:lnSpc>
                          <a:spcPct val="115000"/>
                        </a:lnSpc>
                        <a:spcAft>
                          <a:spcPts val="800"/>
                        </a:spcAft>
                        <a:buNone/>
                      </a:pPr>
                      <a:r>
                        <a:rPr lang="en-US" sz="1050" kern="0">
                          <a:effectLst/>
                        </a:rPr>
                        <a:t>Adoption cases decided by county boards, N – cases</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43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67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62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61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58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74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1724140044"/>
                  </a:ext>
                </a:extLst>
              </a:tr>
              <a:tr h="438829">
                <a:tc gridSpan="2">
                  <a:txBody>
                    <a:bodyPr/>
                    <a:lstStyle/>
                    <a:p>
                      <a:pPr algn="l">
                        <a:lnSpc>
                          <a:spcPct val="115000"/>
                        </a:lnSpc>
                        <a:spcAft>
                          <a:spcPts val="800"/>
                        </a:spcAft>
                        <a:buNone/>
                      </a:pPr>
                      <a:r>
                        <a:rPr lang="en-US" sz="1050" kern="0">
                          <a:effectLst/>
                        </a:rPr>
                        <a:t>Concluded investigation in total, 0-17,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33.9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36.5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39.2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41.4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42.6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42.7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41.8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40.7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39.1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34.3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34.7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35.6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3948265644"/>
                  </a:ext>
                </a:extLst>
              </a:tr>
              <a:tr h="438829">
                <a:tc gridSpan="2">
                  <a:txBody>
                    <a:bodyPr/>
                    <a:lstStyle/>
                    <a:p>
                      <a:pPr algn="l">
                        <a:lnSpc>
                          <a:spcPct val="115000"/>
                        </a:lnSpc>
                        <a:spcAft>
                          <a:spcPts val="800"/>
                        </a:spcAft>
                        <a:buNone/>
                      </a:pPr>
                      <a:r>
                        <a:rPr lang="en-US" sz="1050" kern="0">
                          <a:effectLst/>
                        </a:rPr>
                        <a:t>Care order proceedings initiated, 0-17,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0.2</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0.4</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539377721"/>
                  </a:ext>
                </a:extLst>
              </a:tr>
              <a:tr h="289647">
                <a:tc gridSpan="2">
                  <a:txBody>
                    <a:bodyPr/>
                    <a:lstStyle/>
                    <a:p>
                      <a:pPr algn="l">
                        <a:lnSpc>
                          <a:spcPct val="115000"/>
                        </a:lnSpc>
                        <a:spcAft>
                          <a:spcPts val="800"/>
                        </a:spcAft>
                        <a:buNone/>
                      </a:pPr>
                      <a:r>
                        <a:rPr lang="en-US" sz="1050" kern="0">
                          <a:effectLst/>
                        </a:rPr>
                        <a:t>New children in the system, per 1000 children</a:t>
                      </a:r>
                      <a:endParaRPr lang="nb-NO" sz="1050" kern="100">
                        <a:effectLst/>
                        <a:latin typeface="Calibri"/>
                        <a:ea typeface="Aptos" panose="020B0004020202020204" pitchFamily="34" charset="0"/>
                        <a:cs typeface="Times New Roman"/>
                      </a:endParaRPr>
                    </a:p>
                  </a:txBody>
                  <a:tcPr marL="28175" marR="28175" marT="0" marB="0" anchor="b"/>
                </a:tc>
                <a:tc hMerge="1">
                  <a:txBody>
                    <a:bodyPr/>
                    <a:lstStyle/>
                    <a:p>
                      <a:endParaRPr lang="nb-NO"/>
                    </a:p>
                  </a:txBody>
                  <a:tcPr/>
                </a:tc>
                <a:tc>
                  <a:txBody>
                    <a:bodyPr/>
                    <a:lstStyle/>
                    <a:p>
                      <a:pPr algn="r">
                        <a:lnSpc>
                          <a:spcPct val="115000"/>
                        </a:lnSpc>
                        <a:spcAft>
                          <a:spcPts val="800"/>
                        </a:spcAft>
                        <a:buNone/>
                      </a:pPr>
                      <a:r>
                        <a:rPr lang="en-US" sz="1400" kern="0">
                          <a:effectLst/>
                        </a:rPr>
                        <a:t>9.5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9.7</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10.0</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10.8</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10.6</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10.3</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9.9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9.5</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7.9</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7.0</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7.0</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tc>
                  <a:txBody>
                    <a:bodyPr/>
                    <a:lstStyle/>
                    <a:p>
                      <a:pPr algn="r">
                        <a:lnSpc>
                          <a:spcPct val="115000"/>
                        </a:lnSpc>
                        <a:spcAft>
                          <a:spcPts val="800"/>
                        </a:spcAft>
                        <a:buNone/>
                      </a:pPr>
                      <a:r>
                        <a:rPr lang="en-US" sz="1400" kern="0">
                          <a:effectLst/>
                        </a:rPr>
                        <a:t>7.1</a:t>
                      </a:r>
                      <a:endParaRPr lang="nb-NO" sz="1400" kern="100">
                        <a:effectLst/>
                        <a:latin typeface="Calibri" panose="020F0502020204030204" pitchFamily="34" charset="0"/>
                        <a:ea typeface="Aptos" panose="020B0004020202020204" pitchFamily="34" charset="0"/>
                        <a:cs typeface="Times New Roman" panose="02020603050405020304" pitchFamily="18" charset="0"/>
                      </a:endParaRPr>
                    </a:p>
                  </a:txBody>
                  <a:tcPr marL="28175" marR="28175" marT="0" marB="0" anchor="b"/>
                </a:tc>
                <a:extLst>
                  <a:ext uri="{0D108BD9-81ED-4DB2-BD59-A6C34878D82A}">
                    <a16:rowId xmlns:a16="http://schemas.microsoft.com/office/drawing/2014/main" val="1103201355"/>
                  </a:ext>
                </a:extLst>
              </a:tr>
            </a:tbl>
          </a:graphicData>
        </a:graphic>
      </p:graphicFrame>
      <p:sp>
        <p:nvSpPr>
          <p:cNvPr id="5" name="Title 4">
            <a:extLst>
              <a:ext uri="{FF2B5EF4-FFF2-40B4-BE49-F238E27FC236}">
                <a16:creationId xmlns:a16="http://schemas.microsoft.com/office/drawing/2014/main" id="{A13FF1C9-10C5-51A1-F78E-55C0EBF6F044}"/>
              </a:ext>
            </a:extLst>
          </p:cNvPr>
          <p:cNvSpPr>
            <a:spLocks noGrp="1"/>
          </p:cNvSpPr>
          <p:nvPr>
            <p:ph type="title" idx="4294967295"/>
          </p:nvPr>
        </p:nvSpPr>
        <p:spPr>
          <a:xfrm>
            <a:off x="0" y="0"/>
            <a:ext cx="8135938" cy="460375"/>
          </a:xfrm>
          <a:prstGeom prst="rect">
            <a:avLst/>
          </a:prstGeom>
        </p:spPr>
        <p:txBody>
          <a:bodyPr lIns="91440" tIns="45720" rIns="91440" bIns="45720" anchor="t">
            <a:noAutofit/>
          </a:bodyPr>
          <a:lstStyle/>
          <a:p>
            <a:r>
              <a:rPr lang="en-US" sz="2400"/>
              <a:t>Table: Statistics on children and the child protection system</a:t>
            </a:r>
            <a:endParaRPr lang="nb-NO" sz="2400">
              <a:ea typeface="Calibri Light"/>
              <a:cs typeface="Calibri Light"/>
            </a:endParaRPr>
          </a:p>
        </p:txBody>
      </p:sp>
    </p:spTree>
    <p:extLst>
      <p:ext uri="{BB962C8B-B14F-4D97-AF65-F5344CB8AC3E}">
        <p14:creationId xmlns:p14="http://schemas.microsoft.com/office/powerpoint/2010/main" val="29674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63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448AF-2BF7-40F2-045C-5964E352A961}"/>
              </a:ext>
            </a:extLst>
          </p:cNvPr>
          <p:cNvSpPr>
            <a:spLocks noGrp="1"/>
          </p:cNvSpPr>
          <p:nvPr>
            <p:ph sz="half" idx="1"/>
          </p:nvPr>
        </p:nvSpPr>
        <p:spPr>
          <a:xfrm>
            <a:off x="612475" y="1538515"/>
            <a:ext cx="7737776" cy="4777618"/>
          </a:xfrm>
        </p:spPr>
        <p:txBody>
          <a:bodyPr/>
          <a:lstStyle/>
          <a:p>
            <a:r>
              <a:rPr lang="en-US"/>
              <a:t>«General academic feedback as if you were a reviewer for a journal. </a:t>
            </a:r>
          </a:p>
          <a:p>
            <a:r>
              <a:rPr lang="en-US"/>
              <a:t> You may also point out:  </a:t>
            </a:r>
          </a:p>
          <a:p>
            <a:r>
              <a:rPr lang="en-US"/>
              <a:t>-What surprised you when reading about this country relating to the topic of removals? </a:t>
            </a:r>
          </a:p>
          <a:p>
            <a:r>
              <a:rPr lang="en-US"/>
              <a:t>-What would you like to hear/read more regarding children's rights/children's perspective in removal decisions and alternative care in this country? «</a:t>
            </a:r>
          </a:p>
          <a:p>
            <a:br>
              <a:rPr lang="en-US"/>
            </a:br>
            <a:endParaRPr lang="nb-NO"/>
          </a:p>
        </p:txBody>
      </p:sp>
      <p:sp>
        <p:nvSpPr>
          <p:cNvPr id="3" name="Slide Number Placeholder 2">
            <a:extLst>
              <a:ext uri="{FF2B5EF4-FFF2-40B4-BE49-F238E27FC236}">
                <a16:creationId xmlns:a16="http://schemas.microsoft.com/office/drawing/2014/main" id="{E94AC8FF-DCF0-617B-C418-8ADA90B4DDD7}"/>
              </a:ext>
            </a:extLst>
          </p:cNvPr>
          <p:cNvSpPr>
            <a:spLocks noGrp="1"/>
          </p:cNvSpPr>
          <p:nvPr>
            <p:ph type="sldNum" sz="quarter" idx="4"/>
          </p:nvPr>
        </p:nvSpPr>
        <p:spPr/>
        <p:txBody>
          <a:bodyPr/>
          <a:lstStyle/>
          <a:p>
            <a:fld id="{3E905E87-D27A-4885-B6D7-4167BBF58871}" type="slidenum">
              <a:rPr lang="nb-NO" smtClean="0"/>
              <a:pPr/>
              <a:t>17</a:t>
            </a:fld>
            <a:endParaRPr lang="nb-NO"/>
          </a:p>
        </p:txBody>
      </p:sp>
      <p:sp>
        <p:nvSpPr>
          <p:cNvPr id="4" name="Title 3">
            <a:extLst>
              <a:ext uri="{FF2B5EF4-FFF2-40B4-BE49-F238E27FC236}">
                <a16:creationId xmlns:a16="http://schemas.microsoft.com/office/drawing/2014/main" id="{0ACA9281-E876-A5E2-1E03-2142E506FB30}"/>
              </a:ext>
            </a:extLst>
          </p:cNvPr>
          <p:cNvSpPr>
            <a:spLocks noGrp="1"/>
          </p:cNvSpPr>
          <p:nvPr>
            <p:ph type="title"/>
          </p:nvPr>
        </p:nvSpPr>
        <p:spPr/>
        <p:txBody>
          <a:bodyPr/>
          <a:lstStyle/>
          <a:p>
            <a:r>
              <a:rPr lang="nb-NO"/>
              <a:t>Suggested </a:t>
            </a:r>
            <a:r>
              <a:rPr lang="nb-NO" err="1"/>
              <a:t>content</a:t>
            </a:r>
            <a:r>
              <a:rPr lang="nb-NO"/>
              <a:t> for </a:t>
            </a:r>
            <a:r>
              <a:rPr lang="nb-NO" err="1"/>
              <a:t>comments</a:t>
            </a:r>
            <a:r>
              <a:rPr lang="nb-NO"/>
              <a:t>: </a:t>
            </a:r>
            <a:br>
              <a:rPr lang="nb-NO" b="0"/>
            </a:br>
            <a:br>
              <a:rPr lang="nb-NO"/>
            </a:br>
            <a:endParaRPr lang="nb-NO"/>
          </a:p>
        </p:txBody>
      </p:sp>
    </p:spTree>
    <p:extLst>
      <p:ext uri="{BB962C8B-B14F-4D97-AF65-F5344CB8AC3E}">
        <p14:creationId xmlns:p14="http://schemas.microsoft.com/office/powerpoint/2010/main" val="352759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52D892C-C960-F2CE-5923-97E052FBCEDC}"/>
              </a:ext>
            </a:extLst>
          </p:cNvPr>
          <p:cNvSpPr>
            <a:spLocks noGrp="1"/>
          </p:cNvSpPr>
          <p:nvPr>
            <p:ph sz="half" idx="1"/>
          </p:nvPr>
        </p:nvSpPr>
        <p:spPr>
          <a:xfrm>
            <a:off x="520995" y="1538515"/>
            <a:ext cx="4146698" cy="4777618"/>
          </a:xfrm>
        </p:spPr>
        <p:txBody>
          <a:bodyPr anchor="ctr">
            <a:normAutofit/>
          </a:bodyPr>
          <a:lstStyle/>
          <a:p>
            <a:r>
              <a:rPr lang="en-GB"/>
              <a:t>Per January 2026 there are a total population of </a:t>
            </a:r>
            <a:r>
              <a:rPr lang="en-US"/>
              <a:t>5,627,400 </a:t>
            </a:r>
            <a:r>
              <a:rPr lang="en-GB"/>
              <a:t>individual in Norway, of which the child population (0–17 years) is </a:t>
            </a:r>
            <a:r>
              <a:rPr lang="en-US"/>
              <a:t>1,101,380.</a:t>
            </a:r>
          </a:p>
          <a:p>
            <a:endParaRPr lang="en-US"/>
          </a:p>
          <a:p>
            <a:endParaRPr lang="en-NO"/>
          </a:p>
          <a:p>
            <a:endParaRPr lang="en-NO"/>
          </a:p>
        </p:txBody>
      </p:sp>
      <p:pic>
        <p:nvPicPr>
          <p:cNvPr id="9" name="Picture 8">
            <a:extLst>
              <a:ext uri="{FF2B5EF4-FFF2-40B4-BE49-F238E27FC236}">
                <a16:creationId xmlns:a16="http://schemas.microsoft.com/office/drawing/2014/main" id="{FEF251AC-9E09-BC29-210A-5D60EA71DB58}"/>
              </a:ext>
            </a:extLst>
          </p:cNvPr>
          <p:cNvPicPr>
            <a:picLocks noChangeAspect="1"/>
          </p:cNvPicPr>
          <p:nvPr/>
        </p:nvPicPr>
        <p:blipFill>
          <a:blip r:embed="rId2"/>
          <a:stretch>
            <a:fillRect/>
          </a:stretch>
        </p:blipFill>
        <p:spPr>
          <a:xfrm>
            <a:off x="5112544" y="1957722"/>
            <a:ext cx="3240000" cy="3939211"/>
          </a:xfrm>
          <a:prstGeom prst="rect">
            <a:avLst/>
          </a:prstGeom>
          <a:noFill/>
        </p:spPr>
      </p:pic>
      <p:sp>
        <p:nvSpPr>
          <p:cNvPr id="4" name="Slide Number Placeholder 3">
            <a:extLst>
              <a:ext uri="{FF2B5EF4-FFF2-40B4-BE49-F238E27FC236}">
                <a16:creationId xmlns:a16="http://schemas.microsoft.com/office/drawing/2014/main" id="{043D47D1-91DB-EC64-A7F0-B16E55F22A01}"/>
              </a:ext>
            </a:extLst>
          </p:cNvPr>
          <p:cNvSpPr>
            <a:spLocks noGrp="1"/>
          </p:cNvSpPr>
          <p:nvPr>
            <p:ph type="sldNum" sz="quarter" idx="4"/>
          </p:nvPr>
        </p:nvSpPr>
        <p:spPr>
          <a:xfrm>
            <a:off x="8721001" y="6430955"/>
            <a:ext cx="330199" cy="365125"/>
          </a:xfrm>
        </p:spPr>
        <p:txBody>
          <a:bodyPr anchor="ctr">
            <a:normAutofit/>
          </a:bodyPr>
          <a:lstStyle/>
          <a:p>
            <a:pPr>
              <a:spcAft>
                <a:spcPts val="600"/>
              </a:spcAft>
            </a:pPr>
            <a:fld id="{3E905E87-D27A-4885-B6D7-4167BBF58871}" type="slidenum">
              <a:rPr lang="nb-NO" smtClean="0"/>
              <a:pPr>
                <a:spcAft>
                  <a:spcPts val="600"/>
                </a:spcAft>
              </a:pPr>
              <a:t>2</a:t>
            </a:fld>
            <a:endParaRPr lang="nb-NO"/>
          </a:p>
        </p:txBody>
      </p:sp>
      <p:sp>
        <p:nvSpPr>
          <p:cNvPr id="6" name="Title 5">
            <a:extLst>
              <a:ext uri="{FF2B5EF4-FFF2-40B4-BE49-F238E27FC236}">
                <a16:creationId xmlns:a16="http://schemas.microsoft.com/office/drawing/2014/main" id="{FC1FBF27-213C-2164-92AA-F342DE6448D8}"/>
              </a:ext>
            </a:extLst>
          </p:cNvPr>
          <p:cNvSpPr>
            <a:spLocks noGrp="1"/>
          </p:cNvSpPr>
          <p:nvPr>
            <p:ph type="title"/>
          </p:nvPr>
        </p:nvSpPr>
        <p:spPr>
          <a:xfrm>
            <a:off x="891000" y="504000"/>
            <a:ext cx="7181850" cy="504000"/>
          </a:xfrm>
        </p:spPr>
        <p:txBody>
          <a:bodyPr anchor="t">
            <a:normAutofit/>
          </a:bodyPr>
          <a:lstStyle/>
          <a:p>
            <a:r>
              <a:rPr lang="en-NO" sz="3000"/>
              <a:t>Norway</a:t>
            </a:r>
          </a:p>
        </p:txBody>
      </p:sp>
    </p:spTree>
    <p:extLst>
      <p:ext uri="{BB962C8B-B14F-4D97-AF65-F5344CB8AC3E}">
        <p14:creationId xmlns:p14="http://schemas.microsoft.com/office/powerpoint/2010/main" val="332860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00F773F-4F1C-00AA-0F84-8238C2399C81}"/>
              </a:ext>
            </a:extLst>
          </p:cNvPr>
          <p:cNvSpPr>
            <a:spLocks noGrp="1"/>
          </p:cNvSpPr>
          <p:nvPr>
            <p:ph sz="half" idx="1"/>
          </p:nvPr>
        </p:nvSpPr>
        <p:spPr/>
        <p:txBody>
          <a:bodyPr/>
          <a:lstStyle/>
          <a:p>
            <a:r>
              <a:rPr lang="en-GB"/>
              <a:t>It is Child Protection Services (CPS) at municipality level that are responsible for implementing the aims set out in the child protection law and to prepare cases for the tribunal.</a:t>
            </a:r>
          </a:p>
          <a:p>
            <a:endParaRPr lang="en-GB"/>
          </a:p>
          <a:p>
            <a:r>
              <a:rPr lang="en-GB"/>
              <a:t> Per 2026 there are 357 municipalities. The municipalities vary in population size, with half having less that 5,000 inhabitants (174), 22% has around 2-4,000 inhabitants, and 2% (8) have over 100,000 inhabitants (SSB, 2026).</a:t>
            </a:r>
          </a:p>
          <a:p>
            <a:r>
              <a:rPr lang="en-GB"/>
              <a:t> There can be large geographical distances in Norway, and inter municipality collaboration is in place for 213 municipalities. </a:t>
            </a:r>
            <a:endParaRPr lang="en-NO"/>
          </a:p>
          <a:p>
            <a:endParaRPr lang="en-NO"/>
          </a:p>
        </p:txBody>
      </p:sp>
      <p:sp>
        <p:nvSpPr>
          <p:cNvPr id="4" name="Slide Number Placeholder 3">
            <a:extLst>
              <a:ext uri="{FF2B5EF4-FFF2-40B4-BE49-F238E27FC236}">
                <a16:creationId xmlns:a16="http://schemas.microsoft.com/office/drawing/2014/main" id="{B368D686-E050-6936-06A0-1D44AD85B3CE}"/>
              </a:ext>
            </a:extLst>
          </p:cNvPr>
          <p:cNvSpPr>
            <a:spLocks noGrp="1"/>
          </p:cNvSpPr>
          <p:nvPr>
            <p:ph type="sldNum" sz="quarter" idx="4"/>
          </p:nvPr>
        </p:nvSpPr>
        <p:spPr/>
        <p:txBody>
          <a:bodyPr/>
          <a:lstStyle/>
          <a:p>
            <a:fld id="{3E905E87-D27A-4885-B6D7-4167BBF58871}" type="slidenum">
              <a:rPr lang="nb-NO" smtClean="0"/>
              <a:pPr/>
              <a:t>3</a:t>
            </a:fld>
            <a:endParaRPr lang="nb-NO"/>
          </a:p>
        </p:txBody>
      </p:sp>
      <p:sp>
        <p:nvSpPr>
          <p:cNvPr id="6" name="Title 5">
            <a:extLst>
              <a:ext uri="{FF2B5EF4-FFF2-40B4-BE49-F238E27FC236}">
                <a16:creationId xmlns:a16="http://schemas.microsoft.com/office/drawing/2014/main" id="{0791B290-17A6-C00E-4BA7-7C1851B6CC27}"/>
              </a:ext>
            </a:extLst>
          </p:cNvPr>
          <p:cNvSpPr>
            <a:spLocks noGrp="1"/>
          </p:cNvSpPr>
          <p:nvPr>
            <p:ph type="title"/>
          </p:nvPr>
        </p:nvSpPr>
        <p:spPr/>
        <p:txBody>
          <a:bodyPr/>
          <a:lstStyle/>
          <a:p>
            <a:r>
              <a:rPr lang="en-NO"/>
              <a:t>Child protection agancy prepare removals</a:t>
            </a:r>
          </a:p>
        </p:txBody>
      </p:sp>
    </p:spTree>
    <p:extLst>
      <p:ext uri="{BB962C8B-B14F-4D97-AF65-F5344CB8AC3E}">
        <p14:creationId xmlns:p14="http://schemas.microsoft.com/office/powerpoint/2010/main" val="194814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C8AA626-26D3-7994-967F-B6020CFCA2C4}"/>
              </a:ext>
            </a:extLst>
          </p:cNvPr>
          <p:cNvSpPr>
            <a:spLocks noGrp="1"/>
          </p:cNvSpPr>
          <p:nvPr>
            <p:ph sz="half" idx="1"/>
          </p:nvPr>
        </p:nvSpPr>
        <p:spPr/>
        <p:txBody>
          <a:bodyPr/>
          <a:lstStyle/>
          <a:p>
            <a:r>
              <a:rPr lang="en-GB"/>
              <a:t>Care orders and any intrusive intervention are decided by the Child Welfare Tribunal (Tribunal). </a:t>
            </a:r>
          </a:p>
          <a:p>
            <a:r>
              <a:rPr lang="en-GB"/>
              <a:t>There are 12 Boards, each responsible for a region of Norway. </a:t>
            </a:r>
          </a:p>
          <a:p>
            <a:r>
              <a:rPr lang="en-GB"/>
              <a:t>Both the municipality and the private parties can challenge the decision of the Board before the district courts, </a:t>
            </a:r>
          </a:p>
          <a:p>
            <a:r>
              <a:rPr lang="en-GB"/>
              <a:t>and further to the </a:t>
            </a:r>
            <a:r>
              <a:rPr lang="en-GB" b="1"/>
              <a:t>appeal court </a:t>
            </a:r>
            <a:r>
              <a:rPr lang="en-GB"/>
              <a:t>and to the </a:t>
            </a:r>
            <a:r>
              <a:rPr lang="en-GB" b="1"/>
              <a:t>supreme court </a:t>
            </a:r>
            <a:r>
              <a:rPr lang="en-GB"/>
              <a:t>(for both the latter only on selected criteria). </a:t>
            </a:r>
            <a:endParaRPr lang="en-NO"/>
          </a:p>
          <a:p>
            <a:endParaRPr lang="en-NO"/>
          </a:p>
        </p:txBody>
      </p:sp>
      <p:sp>
        <p:nvSpPr>
          <p:cNvPr id="4" name="Slide Number Placeholder 3">
            <a:extLst>
              <a:ext uri="{FF2B5EF4-FFF2-40B4-BE49-F238E27FC236}">
                <a16:creationId xmlns:a16="http://schemas.microsoft.com/office/drawing/2014/main" id="{E88D2A16-CD7A-EE71-BE5A-B633467D5418}"/>
              </a:ext>
            </a:extLst>
          </p:cNvPr>
          <p:cNvSpPr>
            <a:spLocks noGrp="1"/>
          </p:cNvSpPr>
          <p:nvPr>
            <p:ph type="sldNum" sz="quarter" idx="4"/>
          </p:nvPr>
        </p:nvSpPr>
        <p:spPr/>
        <p:txBody>
          <a:bodyPr/>
          <a:lstStyle/>
          <a:p>
            <a:fld id="{3E905E87-D27A-4885-B6D7-4167BBF58871}" type="slidenum">
              <a:rPr lang="nb-NO" smtClean="0"/>
              <a:pPr/>
              <a:t>4</a:t>
            </a:fld>
            <a:endParaRPr lang="nb-NO"/>
          </a:p>
        </p:txBody>
      </p:sp>
      <p:sp>
        <p:nvSpPr>
          <p:cNvPr id="6" name="Title 5">
            <a:extLst>
              <a:ext uri="{FF2B5EF4-FFF2-40B4-BE49-F238E27FC236}">
                <a16:creationId xmlns:a16="http://schemas.microsoft.com/office/drawing/2014/main" id="{9B355E39-3BF0-29DD-58FC-B1FDE04D65B1}"/>
              </a:ext>
            </a:extLst>
          </p:cNvPr>
          <p:cNvSpPr>
            <a:spLocks noGrp="1"/>
          </p:cNvSpPr>
          <p:nvPr>
            <p:ph type="title"/>
          </p:nvPr>
        </p:nvSpPr>
        <p:spPr>
          <a:xfrm>
            <a:off x="372139" y="541867"/>
            <a:ext cx="7861153" cy="504000"/>
          </a:xfrm>
        </p:spPr>
        <p:txBody>
          <a:bodyPr/>
          <a:lstStyle/>
          <a:p>
            <a:r>
              <a:rPr lang="en-GB"/>
              <a:t>Child Welfare Tribunal decides (most) removals</a:t>
            </a:r>
            <a:endParaRPr lang="en-NO"/>
          </a:p>
        </p:txBody>
      </p:sp>
    </p:spTree>
    <p:extLst>
      <p:ext uri="{BB962C8B-B14F-4D97-AF65-F5344CB8AC3E}">
        <p14:creationId xmlns:p14="http://schemas.microsoft.com/office/powerpoint/2010/main" val="408032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84C32D-CD52-2B3A-33A1-B9564EF14C9C}"/>
              </a:ext>
            </a:extLst>
          </p:cNvPr>
          <p:cNvSpPr>
            <a:spLocks noGrp="1"/>
          </p:cNvSpPr>
          <p:nvPr>
            <p:ph sz="half" idx="1"/>
          </p:nvPr>
        </p:nvSpPr>
        <p:spPr/>
        <p:txBody>
          <a:bodyPr/>
          <a:lstStyle/>
          <a:p>
            <a:r>
              <a:rPr lang="en-GB"/>
              <a:t>The term child protection system refers to systems described in CRC Article 19, 2 section, in which governments establish a system that is responsible for children at risk of harm or neglect from their parents or caregivers, or at risk of harming themselves or others </a:t>
            </a:r>
          </a:p>
          <a:p>
            <a:endParaRPr lang="en-GB"/>
          </a:p>
          <a:p>
            <a:r>
              <a:rPr lang="en-US"/>
              <a:t>Within a global typology of child protection systems, the Norwegian system has for a long time been regarded as child rights oriented (Berrick et al., 2023; Gilbert et al., 2011). </a:t>
            </a:r>
          </a:p>
          <a:p>
            <a:endParaRPr lang="en-NO"/>
          </a:p>
          <a:p>
            <a:r>
              <a:rPr lang="en-GB"/>
              <a:t>The Convention on the Rights of the Child (CRC, 1989) is incorporated into Norwegian law and further strengthened by the constitutional amendment of Article 104, and additional legislative reforms. </a:t>
            </a:r>
          </a:p>
          <a:p>
            <a:endParaRPr lang="en-GB"/>
          </a:p>
          <a:p>
            <a:endParaRPr lang="en-NO"/>
          </a:p>
        </p:txBody>
      </p:sp>
      <p:sp>
        <p:nvSpPr>
          <p:cNvPr id="4" name="Slide Number Placeholder 3">
            <a:extLst>
              <a:ext uri="{FF2B5EF4-FFF2-40B4-BE49-F238E27FC236}">
                <a16:creationId xmlns:a16="http://schemas.microsoft.com/office/drawing/2014/main" id="{885C0C89-A26E-2B39-65D0-56718AE53755}"/>
              </a:ext>
            </a:extLst>
          </p:cNvPr>
          <p:cNvSpPr>
            <a:spLocks noGrp="1"/>
          </p:cNvSpPr>
          <p:nvPr>
            <p:ph type="sldNum" sz="quarter" idx="4"/>
          </p:nvPr>
        </p:nvSpPr>
        <p:spPr/>
        <p:txBody>
          <a:bodyPr/>
          <a:lstStyle/>
          <a:p>
            <a:fld id="{3E905E87-D27A-4885-B6D7-4167BBF58871}" type="slidenum">
              <a:rPr lang="nb-NO" smtClean="0"/>
              <a:pPr/>
              <a:t>5</a:t>
            </a:fld>
            <a:endParaRPr lang="nb-NO"/>
          </a:p>
        </p:txBody>
      </p:sp>
      <p:sp>
        <p:nvSpPr>
          <p:cNvPr id="6" name="Title 5">
            <a:extLst>
              <a:ext uri="{FF2B5EF4-FFF2-40B4-BE49-F238E27FC236}">
                <a16:creationId xmlns:a16="http://schemas.microsoft.com/office/drawing/2014/main" id="{2F0AC905-1B00-A295-80C9-6636B23AF604}"/>
              </a:ext>
            </a:extLst>
          </p:cNvPr>
          <p:cNvSpPr>
            <a:spLocks noGrp="1"/>
          </p:cNvSpPr>
          <p:nvPr>
            <p:ph type="title"/>
          </p:nvPr>
        </p:nvSpPr>
        <p:spPr/>
        <p:txBody>
          <a:bodyPr/>
          <a:lstStyle/>
          <a:p>
            <a:endParaRPr lang="en-NO"/>
          </a:p>
        </p:txBody>
      </p:sp>
    </p:spTree>
    <p:extLst>
      <p:ext uri="{BB962C8B-B14F-4D97-AF65-F5344CB8AC3E}">
        <p14:creationId xmlns:p14="http://schemas.microsoft.com/office/powerpoint/2010/main" val="188096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492517-A06A-9256-3E07-A31E9152F8A0}"/>
              </a:ext>
            </a:extLst>
          </p:cNvPr>
          <p:cNvSpPr>
            <a:spLocks noGrp="1"/>
          </p:cNvSpPr>
          <p:nvPr>
            <p:ph type="sldNum" sz="quarter" idx="4"/>
          </p:nvPr>
        </p:nvSpPr>
        <p:spPr/>
        <p:txBody>
          <a:bodyPr/>
          <a:lstStyle/>
          <a:p>
            <a:fld id="{3E905E87-D27A-4885-B6D7-4167BBF58871}" type="slidenum">
              <a:rPr lang="nb-NO" smtClean="0"/>
              <a:pPr/>
              <a:t>6</a:t>
            </a:fld>
            <a:endParaRPr lang="nb-NO"/>
          </a:p>
        </p:txBody>
      </p:sp>
      <p:sp>
        <p:nvSpPr>
          <p:cNvPr id="6" name="Title 5">
            <a:extLst>
              <a:ext uri="{FF2B5EF4-FFF2-40B4-BE49-F238E27FC236}">
                <a16:creationId xmlns:a16="http://schemas.microsoft.com/office/drawing/2014/main" id="{B9AD61C6-BAF5-325F-553B-22E9A4274915}"/>
              </a:ext>
            </a:extLst>
          </p:cNvPr>
          <p:cNvSpPr>
            <a:spLocks noGrp="1"/>
          </p:cNvSpPr>
          <p:nvPr>
            <p:ph type="title"/>
          </p:nvPr>
        </p:nvSpPr>
        <p:spPr/>
        <p:txBody>
          <a:bodyPr/>
          <a:lstStyle/>
          <a:p>
            <a:r>
              <a:rPr lang="en-NO"/>
              <a:t>Constitution, Article 104</a:t>
            </a:r>
          </a:p>
        </p:txBody>
      </p:sp>
      <p:sp>
        <p:nvSpPr>
          <p:cNvPr id="8" name="Rectangle 1">
            <a:extLst>
              <a:ext uri="{FF2B5EF4-FFF2-40B4-BE49-F238E27FC236}">
                <a16:creationId xmlns:a16="http://schemas.microsoft.com/office/drawing/2014/main" id="{7331D6F8-4B0E-FAB7-8351-2A4E9814A751}"/>
              </a:ext>
            </a:extLst>
          </p:cNvPr>
          <p:cNvSpPr>
            <a:spLocks noGrp="1" noChangeArrowheads="1"/>
          </p:cNvSpPr>
          <p:nvPr>
            <p:ph sz="half" idx="1"/>
          </p:nvPr>
        </p:nvSpPr>
        <p:spPr bwMode="auto">
          <a:xfrm>
            <a:off x="972001" y="2040398"/>
            <a:ext cx="6959887" cy="377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a:t>Children have the right to respect for their human dignity. They have the right to be heard in questions that concern them, and due weight shall be attached to their views in accordance with their age and development.</a:t>
            </a:r>
            <a:endParaRPr lang="en-NO"/>
          </a:p>
          <a:p>
            <a:r>
              <a:rPr lang="en-GB"/>
              <a:t>For actions and decisions that affect children, the best interests of the child shall be a fundamental consideration.</a:t>
            </a:r>
            <a:endParaRPr lang="en-NO"/>
          </a:p>
          <a:p>
            <a:r>
              <a:rPr lang="en-GB"/>
              <a:t>Children have the right to protection of their personal integrity. The authorities of the state shall create conditions that facilitate the child’s development, including ensuring that the child is provided with the necessary economic, social and health security, preferably within their own family.</a:t>
            </a:r>
            <a:endParaRPr lang="en-NO"/>
          </a:p>
          <a:p>
            <a:pPr marL="0" marR="0" lvl="0" indent="0" algn="l" defTabSz="914400" rtl="0" eaLnBrk="0" fontAlgn="base" latinLnBrk="0" hangingPunct="0">
              <a:lnSpc>
                <a:spcPct val="100000"/>
              </a:lnSpc>
              <a:spcBef>
                <a:spcPct val="0"/>
              </a:spcBef>
              <a:spcAft>
                <a:spcPct val="0"/>
              </a:spcAft>
              <a:buClrTx/>
              <a:buSzTx/>
              <a:buFontTx/>
              <a:buNone/>
              <a:tabLst/>
            </a:pPr>
            <a:endParaRPr kumimoji="0" lang="en-NO" altLang="en-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405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FED1C-016D-F53D-DF68-8505E5ECC8B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A12FB0-272E-24C6-7EE7-0D276EB39248}"/>
              </a:ext>
            </a:extLst>
          </p:cNvPr>
          <p:cNvSpPr>
            <a:spLocks noGrp="1"/>
          </p:cNvSpPr>
          <p:nvPr>
            <p:ph type="sldNum" sz="quarter" idx="4"/>
          </p:nvPr>
        </p:nvSpPr>
        <p:spPr/>
        <p:txBody>
          <a:bodyPr/>
          <a:lstStyle/>
          <a:p>
            <a:fld id="{3E905E87-D27A-4885-B6D7-4167BBF58871}" type="slidenum">
              <a:rPr lang="nb-NO" smtClean="0"/>
              <a:pPr/>
              <a:t>7</a:t>
            </a:fld>
            <a:endParaRPr lang="nb-NO"/>
          </a:p>
        </p:txBody>
      </p:sp>
      <p:sp>
        <p:nvSpPr>
          <p:cNvPr id="6" name="Title 5">
            <a:extLst>
              <a:ext uri="{FF2B5EF4-FFF2-40B4-BE49-F238E27FC236}">
                <a16:creationId xmlns:a16="http://schemas.microsoft.com/office/drawing/2014/main" id="{D03CA2C6-89B6-B68D-82CC-02520923A641}"/>
              </a:ext>
            </a:extLst>
          </p:cNvPr>
          <p:cNvSpPr>
            <a:spLocks noGrp="1"/>
          </p:cNvSpPr>
          <p:nvPr>
            <p:ph type="title"/>
          </p:nvPr>
        </p:nvSpPr>
        <p:spPr/>
        <p:txBody>
          <a:bodyPr/>
          <a:lstStyle/>
          <a:p>
            <a:r>
              <a:rPr lang="en-NO"/>
              <a:t>Constitution, Article 104</a:t>
            </a:r>
          </a:p>
        </p:txBody>
      </p:sp>
      <p:sp>
        <p:nvSpPr>
          <p:cNvPr id="8" name="Rectangle 1">
            <a:extLst>
              <a:ext uri="{FF2B5EF4-FFF2-40B4-BE49-F238E27FC236}">
                <a16:creationId xmlns:a16="http://schemas.microsoft.com/office/drawing/2014/main" id="{F5B6C4D5-62A8-38CC-9141-98C8D6810562}"/>
              </a:ext>
            </a:extLst>
          </p:cNvPr>
          <p:cNvSpPr>
            <a:spLocks noGrp="1" noChangeArrowheads="1"/>
          </p:cNvSpPr>
          <p:nvPr>
            <p:ph sz="half" idx="1"/>
          </p:nvPr>
        </p:nvSpPr>
        <p:spPr bwMode="auto">
          <a:xfrm>
            <a:off x="972001" y="1989102"/>
            <a:ext cx="6959887" cy="387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a:t>Children have the right to </a:t>
            </a:r>
            <a:r>
              <a:rPr lang="en-GB">
                <a:highlight>
                  <a:srgbClr val="FFFF00"/>
                </a:highlight>
              </a:rPr>
              <a:t>respect for their human dignity</a:t>
            </a:r>
            <a:r>
              <a:rPr lang="en-GB"/>
              <a:t>. They have the </a:t>
            </a:r>
            <a:r>
              <a:rPr lang="en-GB">
                <a:highlight>
                  <a:srgbClr val="FFFF00"/>
                </a:highlight>
              </a:rPr>
              <a:t>right to be heard </a:t>
            </a:r>
            <a:r>
              <a:rPr lang="en-GB"/>
              <a:t>in questions that concern them, and </a:t>
            </a:r>
            <a:r>
              <a:rPr lang="en-GB">
                <a:highlight>
                  <a:srgbClr val="FFFF00"/>
                </a:highlight>
              </a:rPr>
              <a:t>due weight shall be attached to their views </a:t>
            </a:r>
            <a:r>
              <a:rPr lang="en-GB"/>
              <a:t>in accordance with their age and development.</a:t>
            </a:r>
            <a:endParaRPr lang="en-NO"/>
          </a:p>
          <a:p>
            <a:r>
              <a:rPr lang="en-GB"/>
              <a:t>For actions and decisions that affect children, </a:t>
            </a:r>
            <a:r>
              <a:rPr lang="en-GB">
                <a:highlight>
                  <a:srgbClr val="FFFF00"/>
                </a:highlight>
              </a:rPr>
              <a:t>the best interests of the child </a:t>
            </a:r>
            <a:r>
              <a:rPr lang="en-GB"/>
              <a:t>shall be a fundamental consideration.</a:t>
            </a:r>
            <a:endParaRPr lang="en-NO"/>
          </a:p>
          <a:p>
            <a:r>
              <a:rPr lang="en-GB"/>
              <a:t>Children have the right to </a:t>
            </a:r>
            <a:r>
              <a:rPr lang="en-GB">
                <a:highlight>
                  <a:srgbClr val="FFFF00"/>
                </a:highlight>
              </a:rPr>
              <a:t>protection of their personal integrity. </a:t>
            </a:r>
          </a:p>
          <a:p>
            <a:r>
              <a:rPr lang="en-GB"/>
              <a:t>The authorities of the state shall create conditions that facilitate the child’s development, including ensuring that the child is provided with the necessary economic, social and health security, preferably within their own family.</a:t>
            </a:r>
            <a:endParaRPr lang="en-NO"/>
          </a:p>
          <a:p>
            <a:pPr marL="0" marR="0" lvl="0" indent="0" algn="l" defTabSz="914400" rtl="0" eaLnBrk="0" fontAlgn="base" latinLnBrk="0" hangingPunct="0">
              <a:lnSpc>
                <a:spcPct val="100000"/>
              </a:lnSpc>
              <a:spcBef>
                <a:spcPct val="0"/>
              </a:spcBef>
              <a:spcAft>
                <a:spcPct val="0"/>
              </a:spcAft>
              <a:buClrTx/>
              <a:buSzTx/>
              <a:buFontTx/>
              <a:buNone/>
              <a:tabLst/>
            </a:pPr>
            <a:endParaRPr kumimoji="0" lang="en-NO" altLang="en-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783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AC208C-49A7-2C27-7CB9-1AC236287A86}"/>
              </a:ext>
            </a:extLst>
          </p:cNvPr>
          <p:cNvSpPr>
            <a:spLocks noGrp="1"/>
          </p:cNvSpPr>
          <p:nvPr>
            <p:ph sz="half" idx="1"/>
          </p:nvPr>
        </p:nvSpPr>
        <p:spPr/>
        <p:txBody>
          <a:bodyPr/>
          <a:lstStyle/>
          <a:p>
            <a:r>
              <a:rPr lang="en-GB"/>
              <a:t>A child who is capable of forming their own views has the right to participate in all matters concerning the child under this Act. Children have the right to speak with child welfare services regardless of parental consent, and without parents being informed of the conversation in advance. The child shall receive sufficient and adapted information and has the right to express their views freely. The child shall be heard, and the child's views shall be given weight in accordance with the child's age and maturity.</a:t>
            </a:r>
            <a:endParaRPr lang="en-NO"/>
          </a:p>
          <a:p>
            <a:r>
              <a:rPr lang="en-GB"/>
              <a:t>Children shall be informed of what information they provide may be used for and who may have access to that information. The child has the right to express their views before it is decided that the information will be shared, and the child's views shall be given weight in accordance with their age and maturity.</a:t>
            </a:r>
            <a:endParaRPr lang="en-NO"/>
          </a:p>
          <a:p>
            <a:r>
              <a:rPr lang="en-GB"/>
              <a:t>In meetings with child welfare services, a child may be given the opportunity to bring a person they particularly trust. That trusted person may be required to maintain confidentiality.</a:t>
            </a:r>
            <a:endParaRPr lang="en-NO"/>
          </a:p>
        </p:txBody>
      </p:sp>
      <p:sp>
        <p:nvSpPr>
          <p:cNvPr id="4" name="Slide Number Placeholder 3">
            <a:extLst>
              <a:ext uri="{FF2B5EF4-FFF2-40B4-BE49-F238E27FC236}">
                <a16:creationId xmlns:a16="http://schemas.microsoft.com/office/drawing/2014/main" id="{11320FB5-DBBE-79E5-67EA-0AFB9015ADB0}"/>
              </a:ext>
            </a:extLst>
          </p:cNvPr>
          <p:cNvSpPr>
            <a:spLocks noGrp="1"/>
          </p:cNvSpPr>
          <p:nvPr>
            <p:ph type="sldNum" sz="quarter" idx="4"/>
          </p:nvPr>
        </p:nvSpPr>
        <p:spPr/>
        <p:txBody>
          <a:bodyPr/>
          <a:lstStyle/>
          <a:p>
            <a:fld id="{3E905E87-D27A-4885-B6D7-4167BBF58871}" type="slidenum">
              <a:rPr lang="nb-NO" smtClean="0"/>
              <a:pPr/>
              <a:t>8</a:t>
            </a:fld>
            <a:endParaRPr lang="nb-NO"/>
          </a:p>
        </p:txBody>
      </p:sp>
      <p:sp>
        <p:nvSpPr>
          <p:cNvPr id="6" name="Title 5">
            <a:extLst>
              <a:ext uri="{FF2B5EF4-FFF2-40B4-BE49-F238E27FC236}">
                <a16:creationId xmlns:a16="http://schemas.microsoft.com/office/drawing/2014/main" id="{3CEC3345-D5A2-9683-C09E-5AEBFA4447DD}"/>
              </a:ext>
            </a:extLst>
          </p:cNvPr>
          <p:cNvSpPr>
            <a:spLocks noGrp="1"/>
          </p:cNvSpPr>
          <p:nvPr>
            <p:ph type="title"/>
          </p:nvPr>
        </p:nvSpPr>
        <p:spPr/>
        <p:txBody>
          <a:bodyPr/>
          <a:lstStyle/>
          <a:p>
            <a:r>
              <a:rPr lang="en-GB"/>
              <a:t>§ 1-4 The child's right to participation</a:t>
            </a:r>
            <a:endParaRPr lang="en-NO"/>
          </a:p>
        </p:txBody>
      </p:sp>
    </p:spTree>
    <p:extLst>
      <p:ext uri="{BB962C8B-B14F-4D97-AF65-F5344CB8AC3E}">
        <p14:creationId xmlns:p14="http://schemas.microsoft.com/office/powerpoint/2010/main" val="146701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D676-D417-A5EF-FA59-60ECEB8B48C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CB2B11B-AE79-EA91-97C9-80F2334CEB60}"/>
              </a:ext>
            </a:extLst>
          </p:cNvPr>
          <p:cNvSpPr>
            <a:spLocks noGrp="1"/>
          </p:cNvSpPr>
          <p:nvPr>
            <p:ph sz="half" idx="1"/>
          </p:nvPr>
        </p:nvSpPr>
        <p:spPr>
          <a:xfrm>
            <a:off x="972001" y="1538515"/>
            <a:ext cx="7842390" cy="4777618"/>
          </a:xfrm>
        </p:spPr>
        <p:txBody>
          <a:bodyPr/>
          <a:lstStyle/>
          <a:p>
            <a:r>
              <a:rPr lang="en-GB"/>
              <a:t>A child who is capable of forming their own views has the right to </a:t>
            </a:r>
            <a:r>
              <a:rPr lang="en-GB">
                <a:highlight>
                  <a:srgbClr val="FFFF00"/>
                </a:highlight>
              </a:rPr>
              <a:t>participate in all matters concerning the child under this Act. </a:t>
            </a:r>
            <a:r>
              <a:rPr lang="en-GB"/>
              <a:t>Children have the right to speak with child welfare services </a:t>
            </a:r>
            <a:r>
              <a:rPr lang="en-GB">
                <a:highlight>
                  <a:srgbClr val="FFFF00"/>
                </a:highlight>
              </a:rPr>
              <a:t>regardless of parental consent</a:t>
            </a:r>
            <a:r>
              <a:rPr lang="en-GB"/>
              <a:t>, and without parents being informed of the conversation in advance. The child shall </a:t>
            </a:r>
            <a:r>
              <a:rPr lang="en-GB">
                <a:highlight>
                  <a:srgbClr val="FFFF00"/>
                </a:highlight>
              </a:rPr>
              <a:t>receive sufficient and adapted information </a:t>
            </a:r>
            <a:r>
              <a:rPr lang="en-GB"/>
              <a:t>and has the right to express their views freely. The child shall be heard, and the child's views shall be </a:t>
            </a:r>
            <a:r>
              <a:rPr lang="en-GB">
                <a:highlight>
                  <a:srgbClr val="FFFF00"/>
                </a:highlight>
              </a:rPr>
              <a:t>given weight in accordance with the child's age and maturity.</a:t>
            </a:r>
            <a:endParaRPr lang="en-NO">
              <a:highlight>
                <a:srgbClr val="FFFF00"/>
              </a:highlight>
            </a:endParaRPr>
          </a:p>
          <a:p>
            <a:r>
              <a:rPr lang="en-GB"/>
              <a:t>Children shall be </a:t>
            </a:r>
            <a:r>
              <a:rPr lang="en-GB">
                <a:highlight>
                  <a:srgbClr val="FFFF00"/>
                </a:highlight>
              </a:rPr>
              <a:t>informed of what information they provide may be used for and who </a:t>
            </a:r>
            <a:r>
              <a:rPr lang="en-GB"/>
              <a:t>may have access to that information. The child has the right to express their views </a:t>
            </a:r>
            <a:r>
              <a:rPr lang="en-GB">
                <a:highlight>
                  <a:srgbClr val="FFFF00"/>
                </a:highlight>
              </a:rPr>
              <a:t>before it is decided that the information will be shared,</a:t>
            </a:r>
            <a:r>
              <a:rPr lang="en-GB"/>
              <a:t> and the child's views shall be given weight in accordance with their age and maturity.</a:t>
            </a:r>
            <a:endParaRPr lang="en-NO"/>
          </a:p>
          <a:p>
            <a:r>
              <a:rPr lang="en-GB"/>
              <a:t>In meetings with child welfare services, </a:t>
            </a:r>
            <a:r>
              <a:rPr lang="en-GB">
                <a:highlight>
                  <a:srgbClr val="FFFF00"/>
                </a:highlight>
              </a:rPr>
              <a:t>a child may be given the opportunity to bring a person they particularly trust</a:t>
            </a:r>
            <a:r>
              <a:rPr lang="en-GB"/>
              <a:t>. That trusted person may be required to maintain confidentiality.</a:t>
            </a:r>
            <a:endParaRPr lang="en-NO"/>
          </a:p>
        </p:txBody>
      </p:sp>
      <p:sp>
        <p:nvSpPr>
          <p:cNvPr id="4" name="Slide Number Placeholder 3">
            <a:extLst>
              <a:ext uri="{FF2B5EF4-FFF2-40B4-BE49-F238E27FC236}">
                <a16:creationId xmlns:a16="http://schemas.microsoft.com/office/drawing/2014/main" id="{776AD184-0AC3-9D90-10B6-0DDD1CB51902}"/>
              </a:ext>
            </a:extLst>
          </p:cNvPr>
          <p:cNvSpPr>
            <a:spLocks noGrp="1"/>
          </p:cNvSpPr>
          <p:nvPr>
            <p:ph type="sldNum" sz="quarter" idx="4"/>
          </p:nvPr>
        </p:nvSpPr>
        <p:spPr/>
        <p:txBody>
          <a:bodyPr/>
          <a:lstStyle/>
          <a:p>
            <a:fld id="{3E905E87-D27A-4885-B6D7-4167BBF58871}" type="slidenum">
              <a:rPr lang="nb-NO" smtClean="0"/>
              <a:pPr/>
              <a:t>9</a:t>
            </a:fld>
            <a:endParaRPr lang="nb-NO"/>
          </a:p>
        </p:txBody>
      </p:sp>
      <p:sp>
        <p:nvSpPr>
          <p:cNvPr id="6" name="Title 5">
            <a:extLst>
              <a:ext uri="{FF2B5EF4-FFF2-40B4-BE49-F238E27FC236}">
                <a16:creationId xmlns:a16="http://schemas.microsoft.com/office/drawing/2014/main" id="{F81DBE4D-7EE4-EEA1-CB76-51BB7777A81E}"/>
              </a:ext>
            </a:extLst>
          </p:cNvPr>
          <p:cNvSpPr>
            <a:spLocks noGrp="1"/>
          </p:cNvSpPr>
          <p:nvPr>
            <p:ph type="title"/>
          </p:nvPr>
        </p:nvSpPr>
        <p:spPr/>
        <p:txBody>
          <a:bodyPr/>
          <a:lstStyle/>
          <a:p>
            <a:r>
              <a:rPr lang="en-GB"/>
              <a:t>§ 1-4 The child's right to participation</a:t>
            </a:r>
            <a:endParaRPr lang="en-NO"/>
          </a:p>
        </p:txBody>
      </p:sp>
    </p:spTree>
    <p:extLst>
      <p:ext uri="{BB962C8B-B14F-4D97-AF65-F5344CB8AC3E}">
        <p14:creationId xmlns:p14="http://schemas.microsoft.com/office/powerpoint/2010/main" val="495999922"/>
      </p:ext>
    </p:extLst>
  </p:cSld>
  <p:clrMapOvr>
    <a:masterClrMapping/>
  </p:clrMapOvr>
</p:sld>
</file>

<file path=ppt/theme/theme1.xml><?xml version="1.0" encoding="utf-8"?>
<a:theme xmlns:a="http://schemas.openxmlformats.org/drawingml/2006/main" name="Title pages">
  <a:themeElements>
    <a:clrScheme name="DiscretionUiB">
      <a:dk1>
        <a:sysClr val="windowText" lastClr="000000"/>
      </a:dk1>
      <a:lt1>
        <a:sysClr val="window" lastClr="FFFFFF"/>
      </a:lt1>
      <a:dk2>
        <a:srgbClr val="088974"/>
      </a:dk2>
      <a:lt2>
        <a:srgbClr val="DFDFDF"/>
      </a:lt2>
      <a:accent1>
        <a:srgbClr val="3C4B5F"/>
      </a:accent1>
      <a:accent2>
        <a:srgbClr val="088974"/>
      </a:accent2>
      <a:accent3>
        <a:srgbClr val="9EC737"/>
      </a:accent3>
      <a:accent4>
        <a:srgbClr val="FCE600"/>
      </a:accent4>
      <a:accent5>
        <a:srgbClr val="C80000"/>
      </a:accent5>
      <a:accent6>
        <a:srgbClr val="CBCBCB"/>
      </a:accent6>
      <a:hlink>
        <a:srgbClr val="055749"/>
      </a:hlink>
      <a:folHlink>
        <a:srgbClr val="3F3F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ENG.pptx" id="{DB0EE49A-8952-437E-9EF4-9A309D27E7AF}" vid="{61C0674C-326A-406E-B825-ADA4C52610DB}"/>
    </a:ext>
  </a:extLst>
</a:theme>
</file>

<file path=ppt/theme/theme2.xml><?xml version="1.0" encoding="utf-8"?>
<a:theme xmlns:a="http://schemas.openxmlformats.org/drawingml/2006/main" name="Content page - Standard">
  <a:themeElements>
    <a:clrScheme name="DiscretionUiB">
      <a:dk1>
        <a:sysClr val="windowText" lastClr="000000"/>
      </a:dk1>
      <a:lt1>
        <a:sysClr val="window" lastClr="FFFFFF"/>
      </a:lt1>
      <a:dk2>
        <a:srgbClr val="088974"/>
      </a:dk2>
      <a:lt2>
        <a:srgbClr val="DFDFDF"/>
      </a:lt2>
      <a:accent1>
        <a:srgbClr val="3C4B5F"/>
      </a:accent1>
      <a:accent2>
        <a:srgbClr val="088974"/>
      </a:accent2>
      <a:accent3>
        <a:srgbClr val="9EC737"/>
      </a:accent3>
      <a:accent4>
        <a:srgbClr val="FCE600"/>
      </a:accent4>
      <a:accent5>
        <a:srgbClr val="C80000"/>
      </a:accent5>
      <a:accent6>
        <a:srgbClr val="CBCBCB"/>
      </a:accent6>
      <a:hlink>
        <a:srgbClr val="055749"/>
      </a:hlink>
      <a:folHlink>
        <a:srgbClr val="3F3F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ENG.pptx" id="{DB0EE49A-8952-437E-9EF4-9A309D27E7AF}" vid="{61C0674C-326A-406E-B825-ADA4C52610DB}"/>
    </a:ext>
  </a:extLst>
</a:theme>
</file>

<file path=ppt/theme/theme3.xml><?xml version="1.0" encoding="utf-8"?>
<a:theme xmlns:a="http://schemas.openxmlformats.org/drawingml/2006/main" name="Content page - Blank">
  <a:themeElements>
    <a:clrScheme name="DiscretionUiB">
      <a:dk1>
        <a:sysClr val="windowText" lastClr="000000"/>
      </a:dk1>
      <a:lt1>
        <a:sysClr val="window" lastClr="FFFFFF"/>
      </a:lt1>
      <a:dk2>
        <a:srgbClr val="088974"/>
      </a:dk2>
      <a:lt2>
        <a:srgbClr val="DFDFDF"/>
      </a:lt2>
      <a:accent1>
        <a:srgbClr val="3C4B5F"/>
      </a:accent1>
      <a:accent2>
        <a:srgbClr val="088974"/>
      </a:accent2>
      <a:accent3>
        <a:srgbClr val="9EC737"/>
      </a:accent3>
      <a:accent4>
        <a:srgbClr val="FCE600"/>
      </a:accent4>
      <a:accent5>
        <a:srgbClr val="C80000"/>
      </a:accent5>
      <a:accent6>
        <a:srgbClr val="CBCBCB"/>
      </a:accent6>
      <a:hlink>
        <a:srgbClr val="055749"/>
      </a:hlink>
      <a:folHlink>
        <a:srgbClr val="3F3F3F"/>
      </a:folHlink>
    </a:clrScheme>
    <a:fontScheme name="DiscretionUiB">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ENG.pptx" id="{DB0EE49A-8952-437E-9EF4-9A309D27E7AF}" vid="{61C0674C-326A-406E-B825-ADA4C52610DB}"/>
    </a:ext>
  </a:extLst>
</a:theme>
</file>

<file path=ppt/theme/theme4.xml><?xml version="1.0" encoding="utf-8"?>
<a:theme xmlns:a="http://schemas.openxmlformats.org/drawingml/2006/main" name="White background">
  <a:themeElements>
    <a:clrScheme name="DiscretionUiB">
      <a:dk1>
        <a:sysClr val="windowText" lastClr="000000"/>
      </a:dk1>
      <a:lt1>
        <a:sysClr val="window" lastClr="FFFFFF"/>
      </a:lt1>
      <a:dk2>
        <a:srgbClr val="595959"/>
      </a:dk2>
      <a:lt2>
        <a:srgbClr val="C4C4C4"/>
      </a:lt2>
      <a:accent1>
        <a:srgbClr val="3C4B5F"/>
      </a:accent1>
      <a:accent2>
        <a:srgbClr val="088974"/>
      </a:accent2>
      <a:accent3>
        <a:srgbClr val="9EC737"/>
      </a:accent3>
      <a:accent4>
        <a:srgbClr val="FCE600"/>
      </a:accent4>
      <a:accent5>
        <a:srgbClr val="C80000"/>
      </a:accent5>
      <a:accent6>
        <a:srgbClr val="CBCBCB"/>
      </a:accent6>
      <a:hlink>
        <a:srgbClr val="055749"/>
      </a:hlink>
      <a:folHlink>
        <a:srgbClr val="3F3F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vslutning">
  <a:themeElements>
    <a:clrScheme name="DiscretionUiB">
      <a:dk1>
        <a:sysClr val="windowText" lastClr="000000"/>
      </a:dk1>
      <a:lt1>
        <a:sysClr val="window" lastClr="FFFFFF"/>
      </a:lt1>
      <a:dk2>
        <a:srgbClr val="088974"/>
      </a:dk2>
      <a:lt2>
        <a:srgbClr val="DFDFDF"/>
      </a:lt2>
      <a:accent1>
        <a:srgbClr val="3C4B5F"/>
      </a:accent1>
      <a:accent2>
        <a:srgbClr val="088974"/>
      </a:accent2>
      <a:accent3>
        <a:srgbClr val="9EC737"/>
      </a:accent3>
      <a:accent4>
        <a:srgbClr val="FCE600"/>
      </a:accent4>
      <a:accent5>
        <a:srgbClr val="C80000"/>
      </a:accent5>
      <a:accent6>
        <a:srgbClr val="CBCBCB"/>
      </a:accent6>
      <a:hlink>
        <a:srgbClr val="055749"/>
      </a:hlink>
      <a:folHlink>
        <a:srgbClr val="3F3F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ENG.pptx" id="{DB0EE49A-8952-437E-9EF4-9A309D27E7AF}" vid="{2E52F813-716A-4F5A-8D60-680BC13BD3A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2BC884F832A498A2B7EE0654C926E" ma:contentTypeVersion="14" ma:contentTypeDescription="Create a new document." ma:contentTypeScope="" ma:versionID="4b3115e1c8bedad64f32a2f071a00834">
  <xsd:schema xmlns:xsd="http://www.w3.org/2001/XMLSchema" xmlns:xs="http://www.w3.org/2001/XMLSchema" xmlns:p="http://schemas.microsoft.com/office/2006/metadata/properties" xmlns:ns2="0e1b7a00-e567-4d6b-92d4-35f0ea658705" xmlns:ns3="9b16ca75-aff8-40af-b472-19ff69dc662d" targetNamespace="http://schemas.microsoft.com/office/2006/metadata/properties" ma:root="true" ma:fieldsID="2a485fea39faab16ee7094235dec2311" ns2:_="" ns3:_="">
    <xsd:import namespace="0e1b7a00-e567-4d6b-92d4-35f0ea658705"/>
    <xsd:import namespace="9b16ca75-aff8-40af-b472-19ff69dc66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b7a00-e567-4d6b-92d4-35f0ea658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15d7e9-da90-449b-8052-bacb1922583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16ca75-aff8-40af-b472-19ff69dc662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1b7a00-e567-4d6b-92d4-35f0ea658705">
      <Terms xmlns="http://schemas.microsoft.com/office/infopath/2007/PartnerControls"/>
    </lcf76f155ced4ddcb4097134ff3c332f>
    <SharedWithUsers xmlns="9b16ca75-aff8-40af-b472-19ff69dc662d">
      <UserInfo>
        <DisplayName/>
        <AccountId xsi:nil="true"/>
        <AccountType/>
      </UserInfo>
    </SharedWithUsers>
  </documentManagement>
</p:properties>
</file>

<file path=customXml/itemProps1.xml><?xml version="1.0" encoding="utf-8"?>
<ds:datastoreItem xmlns:ds="http://schemas.openxmlformats.org/officeDocument/2006/customXml" ds:itemID="{A50DD51E-6A2E-4162-815E-EAA77EAF2599}">
  <ds:schemaRefs>
    <ds:schemaRef ds:uri="0e1b7a00-e567-4d6b-92d4-35f0ea658705"/>
    <ds:schemaRef ds:uri="9b16ca75-aff8-40af-b472-19ff69dc6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57A7D2-8D62-410D-B849-C33B17E7077C}">
  <ds:schemaRefs>
    <ds:schemaRef ds:uri="http://schemas.microsoft.com/sharepoint/v3/contenttype/forms"/>
  </ds:schemaRefs>
</ds:datastoreItem>
</file>

<file path=customXml/itemProps3.xml><?xml version="1.0" encoding="utf-8"?>
<ds:datastoreItem xmlns:ds="http://schemas.openxmlformats.org/officeDocument/2006/customXml" ds:itemID="{1E42B6BD-9FF6-4845-BF35-F934C77F298A}">
  <ds:schemaRefs>
    <ds:schemaRef ds:uri="0e1b7a00-e567-4d6b-92d4-35f0ea658705"/>
    <ds:schemaRef ds:uri="9b16ca75-aff8-40af-b472-19ff69dc66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48a24bc-a98d-4025-9c60-48c19a142069}" enabled="0" method="" siteId="{648a24bc-a98d-4025-9c60-48c19a142069}" removed="1"/>
</clbl:labelList>
</file>

<file path=docProps/app.xml><?xml version="1.0" encoding="utf-8"?>
<Properties xmlns="http://schemas.openxmlformats.org/officeDocument/2006/extended-properties" xmlns:vt="http://schemas.openxmlformats.org/officeDocument/2006/docPropsVTypes">
  <Template>Mal_ENG</Template>
  <Application>Microsoft Office PowerPoint</Application>
  <PresentationFormat>On-screen Show (4:3)</PresentationFormat>
  <Slides>17</Slides>
  <Notes>1</Notes>
  <HiddenSlides>0</HiddenSlide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Title pages</vt:lpstr>
      <vt:lpstr>Content page - Standard</vt:lpstr>
      <vt:lpstr>Content page - Blank</vt:lpstr>
      <vt:lpstr>White background</vt:lpstr>
      <vt:lpstr>Avslutning</vt:lpstr>
      <vt:lpstr>Norway </vt:lpstr>
      <vt:lpstr>Norway</vt:lpstr>
      <vt:lpstr>Child protection agancy prepare removals</vt:lpstr>
      <vt:lpstr>Child Welfare Tribunal decides (most) removals</vt:lpstr>
      <vt:lpstr>PowerPoint Presentation</vt:lpstr>
      <vt:lpstr>Constitution, Article 104</vt:lpstr>
      <vt:lpstr>Constitution, Article 104</vt:lpstr>
      <vt:lpstr>§ 1-4 The child's right to participation</vt:lpstr>
      <vt:lpstr>§ 1-4 The child's right to participation</vt:lpstr>
      <vt:lpstr>When may a child be moved?</vt:lpstr>
      <vt:lpstr>1. Private sphere placements </vt:lpstr>
      <vt:lpstr>2. Voluntary placements </vt:lpstr>
      <vt:lpstr>3. Emergency placements </vt:lpstr>
      <vt:lpstr>4. Care orders </vt:lpstr>
      <vt:lpstr>Table: Statistics on children and the child protection system</vt:lpstr>
      <vt:lpstr>PowerPoint Presentation</vt:lpstr>
      <vt:lpstr>Suggested content for comments:   </vt:lpstr>
    </vt:vector>
  </TitlesOfParts>
  <Company>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Oda Krogh Læret</dc:creator>
  <cp:revision>1</cp:revision>
  <cp:lastPrinted>2026-03-18T17:27:19Z</cp:lastPrinted>
  <dcterms:created xsi:type="dcterms:W3CDTF">2017-10-10T13:41:40Z</dcterms:created>
  <dcterms:modified xsi:type="dcterms:W3CDTF">2026-03-18T17:28:40Z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0x010100C5D2BC884F832A498A2B7EE0654C926E</vt:lpwstr>
  </property>
  <property fmtid="{D5CDD505-2E9C-101B-9397-08002B2CF9AE}" pid="3" name="MediaServiceImageTags">
    <vt:lpwstr/>
  </property>
  <property fmtid="{D5CDD505-2E9C-101B-9397-08002B2CF9AE}" pid="4" name="Order">
    <vt:r8>352100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