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73" r:id="rId5"/>
  </p:sldMasterIdLst>
  <p:notesMasterIdLst>
    <p:notesMasterId r:id="rId44"/>
  </p:notesMasterIdLst>
  <p:sldIdLst>
    <p:sldId id="395" r:id="rId6"/>
    <p:sldId id="389" r:id="rId7"/>
    <p:sldId id="390" r:id="rId8"/>
    <p:sldId id="391" r:id="rId9"/>
    <p:sldId id="392" r:id="rId10"/>
    <p:sldId id="393" r:id="rId11"/>
    <p:sldId id="394" r:id="rId12"/>
    <p:sldId id="334" r:id="rId13"/>
    <p:sldId id="335" r:id="rId14"/>
    <p:sldId id="346" r:id="rId15"/>
    <p:sldId id="350" r:id="rId16"/>
    <p:sldId id="348" r:id="rId17"/>
    <p:sldId id="349" r:id="rId18"/>
    <p:sldId id="351" r:id="rId19"/>
    <p:sldId id="353" r:id="rId20"/>
    <p:sldId id="357" r:id="rId21"/>
    <p:sldId id="358" r:id="rId22"/>
    <p:sldId id="359" r:id="rId23"/>
    <p:sldId id="360" r:id="rId24"/>
    <p:sldId id="365" r:id="rId25"/>
    <p:sldId id="362" r:id="rId26"/>
    <p:sldId id="370" r:id="rId27"/>
    <p:sldId id="371" r:id="rId28"/>
    <p:sldId id="373" r:id="rId29"/>
    <p:sldId id="375" r:id="rId30"/>
    <p:sldId id="376" r:id="rId31"/>
    <p:sldId id="378" r:id="rId32"/>
    <p:sldId id="380" r:id="rId33"/>
    <p:sldId id="382" r:id="rId34"/>
    <p:sldId id="384" r:id="rId35"/>
    <p:sldId id="385" r:id="rId36"/>
    <p:sldId id="386" r:id="rId37"/>
    <p:sldId id="387" r:id="rId38"/>
    <p:sldId id="366" r:id="rId39"/>
    <p:sldId id="367" r:id="rId40"/>
    <p:sldId id="368" r:id="rId41"/>
    <p:sldId id="369" r:id="rId42"/>
    <p:sldId id="343" r:id="rId4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0546"/>
    <a:srgbClr val="008276"/>
    <a:srgbClr val="FF7D28"/>
    <a:srgbClr val="AFC32D"/>
    <a:srgbClr val="005F8C"/>
    <a:srgbClr val="9CBC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2FEB00-6A9E-4B96-A79D-51B14C277417}" v="2" dt="2024-12-05T08:36:00.396"/>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14" autoAdjust="0"/>
  </p:normalViewPr>
  <p:slideViewPr>
    <p:cSldViewPr snapToGrid="0">
      <p:cViewPr varScale="1">
        <p:scale>
          <a:sx n="121" d="100"/>
          <a:sy n="121" d="100"/>
        </p:scale>
        <p:origin x="1296" y="66"/>
      </p:cViewPr>
      <p:guideLst/>
    </p:cSldViewPr>
  </p:slideViewPr>
  <p:notesTextViewPr>
    <p:cViewPr>
      <p:scale>
        <a:sx n="1" d="1"/>
        <a:sy n="1" d="1"/>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yne Wetherbee" userId="41177e22-be17-473c-bb03-818ac391ff31" providerId="ADAL" clId="{8C2FEB00-6A9E-4B96-A79D-51B14C277417}"/>
    <pc:docChg chg="undo custSel addSld modSld sldOrd">
      <pc:chgData name="Layne Wetherbee" userId="41177e22-be17-473c-bb03-818ac391ff31" providerId="ADAL" clId="{8C2FEB00-6A9E-4B96-A79D-51B14C277417}" dt="2024-12-05T08:36:53.862" v="30" actId="14100"/>
      <pc:docMkLst>
        <pc:docMk/>
      </pc:docMkLst>
      <pc:sldChg chg="addSp delSp modSp new mod ord">
        <pc:chgData name="Layne Wetherbee" userId="41177e22-be17-473c-bb03-818ac391ff31" providerId="ADAL" clId="{8C2FEB00-6A9E-4B96-A79D-51B14C277417}" dt="2024-12-05T08:36:53.862" v="30" actId="14100"/>
        <pc:sldMkLst>
          <pc:docMk/>
          <pc:sldMk cId="49576556" sldId="395"/>
        </pc:sldMkLst>
        <pc:spChg chg="del">
          <ac:chgData name="Layne Wetherbee" userId="41177e22-be17-473c-bb03-818ac391ff31" providerId="ADAL" clId="{8C2FEB00-6A9E-4B96-A79D-51B14C277417}" dt="2024-12-05T08:32:10.426" v="3" actId="478"/>
          <ac:spMkLst>
            <pc:docMk/>
            <pc:sldMk cId="49576556" sldId="395"/>
            <ac:spMk id="2" creationId="{F31BF697-CFBA-011E-5EDD-81D5A2281DA6}"/>
          </ac:spMkLst>
        </pc:spChg>
        <pc:spChg chg="del">
          <ac:chgData name="Layne Wetherbee" userId="41177e22-be17-473c-bb03-818ac391ff31" providerId="ADAL" clId="{8C2FEB00-6A9E-4B96-A79D-51B14C277417}" dt="2024-12-05T08:32:14.357" v="4"/>
          <ac:spMkLst>
            <pc:docMk/>
            <pc:sldMk cId="49576556" sldId="395"/>
            <ac:spMk id="3" creationId="{D11CF430-F847-55AB-BE6E-4D36ACD86783}"/>
          </ac:spMkLst>
        </pc:spChg>
        <pc:spChg chg="del">
          <ac:chgData name="Layne Wetherbee" userId="41177e22-be17-473c-bb03-818ac391ff31" providerId="ADAL" clId="{8C2FEB00-6A9E-4B96-A79D-51B14C277417}" dt="2024-12-05T08:32:54.768" v="14" actId="478"/>
          <ac:spMkLst>
            <pc:docMk/>
            <pc:sldMk cId="49576556" sldId="395"/>
            <ac:spMk id="5" creationId="{4612ED9D-EBBB-FE5E-DFD5-4AFC8DE76A8A}"/>
          </ac:spMkLst>
        </pc:spChg>
        <pc:spChg chg="add del mod">
          <ac:chgData name="Layne Wetherbee" userId="41177e22-be17-473c-bb03-818ac391ff31" providerId="ADAL" clId="{8C2FEB00-6A9E-4B96-A79D-51B14C277417}" dt="2024-12-05T08:36:00.396" v="22"/>
          <ac:spMkLst>
            <pc:docMk/>
            <pc:sldMk cId="49576556" sldId="395"/>
            <ac:spMk id="9" creationId="{741849C2-527C-0794-A481-DF67A6B8C38A}"/>
          </ac:spMkLst>
        </pc:spChg>
        <pc:picChg chg="add del mod">
          <ac:chgData name="Layne Wetherbee" userId="41177e22-be17-473c-bb03-818ac391ff31" providerId="ADAL" clId="{8C2FEB00-6A9E-4B96-A79D-51B14C277417}" dt="2024-12-05T08:35:07.369" v="21" actId="478"/>
          <ac:picMkLst>
            <pc:docMk/>
            <pc:sldMk cId="49576556" sldId="395"/>
            <ac:picMk id="7" creationId="{C95ECF05-B77C-D9DF-2E96-EBD5AC341005}"/>
          </ac:picMkLst>
        </pc:picChg>
        <pc:picChg chg="add mod">
          <ac:chgData name="Layne Wetherbee" userId="41177e22-be17-473c-bb03-818ac391ff31" providerId="ADAL" clId="{8C2FEB00-6A9E-4B96-A79D-51B14C277417}" dt="2024-12-05T08:36:53.862" v="30" actId="14100"/>
          <ac:picMkLst>
            <pc:docMk/>
            <pc:sldMk cId="49576556" sldId="395"/>
            <ac:picMk id="11" creationId="{FEFFC979-915C-E55B-1F44-BF7ADB7619F5}"/>
          </ac:picMkLst>
        </pc:picChg>
      </pc:sldChg>
    </pc:docChg>
  </pc:docChgLst>
  <pc:docChgLst>
    <pc:chgData name="Marek Kosík" userId="1532fddfb2bafef2" providerId="LiveId" clId="{C7C2B623-F1AD-48BA-9403-DBA3AA24AAFC}"/>
    <pc:docChg chg="modSld">
      <pc:chgData name="Marek Kosík" userId="1532fddfb2bafef2" providerId="LiveId" clId="{C7C2B623-F1AD-48BA-9403-DBA3AA24AAFC}" dt="2024-05-04T20:14:00.058" v="23" actId="20577"/>
      <pc:docMkLst>
        <pc:docMk/>
      </pc:docMkLst>
      <pc:sldChg chg="modSp mod">
        <pc:chgData name="Marek Kosík" userId="1532fddfb2bafef2" providerId="LiveId" clId="{C7C2B623-F1AD-48BA-9403-DBA3AA24AAFC}" dt="2024-05-04T20:14:00.058" v="23" actId="20577"/>
        <pc:sldMkLst>
          <pc:docMk/>
          <pc:sldMk cId="1447450389" sldId="285"/>
        </pc:sldMkLst>
        <pc:graphicFrameChg chg="mod">
          <ac:chgData name="Marek Kosík" userId="1532fddfb2bafef2" providerId="LiveId" clId="{C7C2B623-F1AD-48BA-9403-DBA3AA24AAFC}" dt="2024-05-04T20:14:00.058" v="23" actId="20577"/>
          <ac:graphicFrameMkLst>
            <pc:docMk/>
            <pc:sldMk cId="1447450389" sldId="285"/>
            <ac:graphicFrameMk id="9" creationId="{00000000-0000-0000-0000-000000000000}"/>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51AC3C-91AD-4E03-A11B-B1CFD6A27F2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285C0D52-8D02-4891-98EF-8A0C4E315857}">
      <dgm:prSet phldrT="[Text]" custT="1"/>
      <dgm:spPr/>
      <dgm:t>
        <a:bodyPr/>
        <a:lstStyle/>
        <a:p>
          <a:pPr>
            <a:spcAft>
              <a:spcPts val="0"/>
            </a:spcAft>
          </a:pPr>
          <a:r>
            <a:rPr lang="en-GB" sz="1600" b="1" u="sng" noProof="0" dirty="0"/>
            <a:t>Public administration</a:t>
          </a:r>
        </a:p>
        <a:p>
          <a:pPr>
            <a:spcAft>
              <a:spcPts val="0"/>
            </a:spcAft>
          </a:pPr>
          <a:r>
            <a:rPr lang="en-GB" sz="1600" noProof="0" dirty="0"/>
            <a:t>Protection against unlawful or incorrect conduct or inactivity</a:t>
          </a:r>
          <a:r>
            <a:rPr lang="cs-CZ" sz="1600" noProof="0" dirty="0"/>
            <a:t> </a:t>
          </a:r>
          <a:r>
            <a:rPr lang="cs-CZ" sz="1600" noProof="0" dirty="0" err="1"/>
            <a:t>of</a:t>
          </a:r>
          <a:r>
            <a:rPr lang="cs-CZ" sz="1600" noProof="0" dirty="0"/>
            <a:t> </a:t>
          </a:r>
          <a:r>
            <a:rPr lang="cs-CZ" sz="1600" noProof="0" dirty="0" err="1"/>
            <a:t>state</a:t>
          </a:r>
          <a:r>
            <a:rPr lang="cs-CZ" sz="1600" noProof="0" dirty="0"/>
            <a:t> </a:t>
          </a:r>
          <a:r>
            <a:rPr lang="cs-CZ" sz="1600" noProof="0" dirty="0" err="1"/>
            <a:t>authorities</a:t>
          </a:r>
          <a:endParaRPr lang="en-GB" sz="1600" noProof="0" dirty="0"/>
        </a:p>
        <a:p>
          <a:pPr>
            <a:spcAft>
              <a:spcPts val="0"/>
            </a:spcAft>
          </a:pPr>
          <a:endParaRPr lang="en-GB" sz="1600" noProof="0" dirty="0"/>
        </a:p>
        <a:p>
          <a:pPr>
            <a:spcAft>
              <a:spcPts val="0"/>
            </a:spcAft>
          </a:pPr>
          <a:r>
            <a:rPr lang="en-GB" sz="1600" i="1" noProof="0" dirty="0"/>
            <a:t>Since 2000</a:t>
          </a:r>
          <a:endParaRPr lang="en-GB" sz="1600" noProof="0" dirty="0"/>
        </a:p>
      </dgm:t>
    </dgm:pt>
    <dgm:pt modelId="{184D5848-9E64-4FD3-80C4-4E9473FC2F80}" type="parTrans" cxnId="{E0F301C1-9125-4273-980C-61A502082A56}">
      <dgm:prSet/>
      <dgm:spPr/>
      <dgm:t>
        <a:bodyPr/>
        <a:lstStyle/>
        <a:p>
          <a:endParaRPr lang="cs-CZ"/>
        </a:p>
      </dgm:t>
    </dgm:pt>
    <dgm:pt modelId="{BF1DB002-7C6B-48E4-8532-15C5A16EB131}" type="sibTrans" cxnId="{E0F301C1-9125-4273-980C-61A502082A56}">
      <dgm:prSet/>
      <dgm:spPr/>
      <dgm:t>
        <a:bodyPr/>
        <a:lstStyle/>
        <a:p>
          <a:endParaRPr lang="cs-CZ"/>
        </a:p>
      </dgm:t>
    </dgm:pt>
    <dgm:pt modelId="{49BA5979-A592-483E-A2A0-5F420E11BF94}">
      <dgm:prSet phldrT="[Text]" custT="1"/>
      <dgm:spPr/>
      <dgm:t>
        <a:bodyPr/>
        <a:lstStyle/>
        <a:p>
          <a:pPr>
            <a:spcAft>
              <a:spcPts val="0"/>
            </a:spcAft>
          </a:pPr>
          <a:r>
            <a:rPr lang="en-GB" sz="1600" b="1" u="sng" noProof="0" dirty="0"/>
            <a:t>Protection of people restricted in their liberty</a:t>
          </a:r>
        </a:p>
        <a:p>
          <a:pPr>
            <a:spcAft>
              <a:spcPts val="0"/>
            </a:spcAft>
          </a:pPr>
          <a:r>
            <a:rPr lang="en-GB" sz="1600" noProof="0" dirty="0"/>
            <a:t>Preventive systematic visits</a:t>
          </a:r>
          <a:br>
            <a:rPr lang="en-GB" sz="1600" noProof="0" dirty="0"/>
          </a:br>
          <a:r>
            <a:rPr lang="en-GB" sz="1600" noProof="0" dirty="0"/>
            <a:t> (NPM, art. 3 UN OPCAT)</a:t>
          </a:r>
        </a:p>
        <a:p>
          <a:pPr>
            <a:spcAft>
              <a:spcPts val="0"/>
            </a:spcAft>
          </a:pPr>
          <a:endParaRPr lang="en-GB" sz="1600" noProof="0" dirty="0"/>
        </a:p>
        <a:p>
          <a:pPr>
            <a:spcAft>
              <a:spcPts val="0"/>
            </a:spcAft>
          </a:pPr>
          <a:r>
            <a:rPr lang="en-GB" sz="1600" i="1" noProof="0" dirty="0"/>
            <a:t>Since 2006</a:t>
          </a:r>
          <a:endParaRPr lang="en-GB" sz="1600" noProof="0" dirty="0"/>
        </a:p>
      </dgm:t>
    </dgm:pt>
    <dgm:pt modelId="{CB4D7969-25AF-4182-A900-05F8D71A65D9}" type="parTrans" cxnId="{261836C9-6765-4A16-BFC4-5528E6E4886D}">
      <dgm:prSet/>
      <dgm:spPr/>
      <dgm:t>
        <a:bodyPr/>
        <a:lstStyle/>
        <a:p>
          <a:endParaRPr lang="cs-CZ"/>
        </a:p>
      </dgm:t>
    </dgm:pt>
    <dgm:pt modelId="{50DE9D3A-4708-42F7-AF21-DF2D29708EF0}" type="sibTrans" cxnId="{261836C9-6765-4A16-BFC4-5528E6E4886D}">
      <dgm:prSet/>
      <dgm:spPr/>
      <dgm:t>
        <a:bodyPr/>
        <a:lstStyle/>
        <a:p>
          <a:endParaRPr lang="cs-CZ"/>
        </a:p>
      </dgm:t>
    </dgm:pt>
    <dgm:pt modelId="{038CF48D-E276-48F9-BCD3-6B8B6815052D}">
      <dgm:prSet phldrT="[Text]" custT="1"/>
      <dgm:spPr/>
      <dgm:t>
        <a:bodyPr/>
        <a:lstStyle/>
        <a:p>
          <a:pPr>
            <a:spcAft>
              <a:spcPts val="0"/>
            </a:spcAft>
          </a:pPr>
          <a:r>
            <a:rPr lang="en-GB" sz="1600" b="1" u="sng" noProof="0" dirty="0"/>
            <a:t>Discrimination</a:t>
          </a:r>
        </a:p>
        <a:p>
          <a:pPr>
            <a:spcAft>
              <a:spcPts val="0"/>
            </a:spcAft>
          </a:pPr>
          <a:r>
            <a:rPr lang="en-GB" sz="1600" noProof="0" dirty="0"/>
            <a:t>Promotion of the right to equal treatment and protection against discrimination</a:t>
          </a:r>
        </a:p>
        <a:p>
          <a:pPr>
            <a:spcAft>
              <a:spcPts val="0"/>
            </a:spcAft>
          </a:pPr>
          <a:endParaRPr lang="en-GB" sz="1600" noProof="0" dirty="0"/>
        </a:p>
        <a:p>
          <a:pPr>
            <a:spcAft>
              <a:spcPts val="0"/>
            </a:spcAft>
          </a:pPr>
          <a:r>
            <a:rPr lang="en-GB" sz="1600" i="1" noProof="0" dirty="0"/>
            <a:t>Since 2009</a:t>
          </a:r>
          <a:endParaRPr lang="en-GB" sz="1600" noProof="0" dirty="0"/>
        </a:p>
      </dgm:t>
    </dgm:pt>
    <dgm:pt modelId="{47629769-1BC6-4287-9D93-CB3AAEF9F5CE}" type="parTrans" cxnId="{C2A25DE6-90EF-48A5-9C61-930FB4665D52}">
      <dgm:prSet/>
      <dgm:spPr/>
      <dgm:t>
        <a:bodyPr/>
        <a:lstStyle/>
        <a:p>
          <a:endParaRPr lang="cs-CZ"/>
        </a:p>
      </dgm:t>
    </dgm:pt>
    <dgm:pt modelId="{CF7C35DF-8484-48F4-9C51-326A8C102739}" type="sibTrans" cxnId="{C2A25DE6-90EF-48A5-9C61-930FB4665D52}">
      <dgm:prSet/>
      <dgm:spPr/>
      <dgm:t>
        <a:bodyPr/>
        <a:lstStyle/>
        <a:p>
          <a:endParaRPr lang="cs-CZ"/>
        </a:p>
      </dgm:t>
    </dgm:pt>
    <dgm:pt modelId="{A396F2F9-B03F-4EB7-9E97-369704FFB130}">
      <dgm:prSet phldrT="[Text]" custT="1"/>
      <dgm:spPr/>
      <dgm:t>
        <a:bodyPr/>
        <a:lstStyle/>
        <a:p>
          <a:pPr>
            <a:spcAft>
              <a:spcPts val="0"/>
            </a:spcAft>
          </a:pPr>
          <a:r>
            <a:rPr lang="en-GB" sz="1600" b="1" u="sng" noProof="0" dirty="0"/>
            <a:t>Monitoring of Forced Returns</a:t>
          </a:r>
        </a:p>
        <a:p>
          <a:pPr>
            <a:spcAft>
              <a:spcPts val="0"/>
            </a:spcAft>
          </a:pPr>
          <a:r>
            <a:rPr lang="en-GB" sz="1600" noProof="0" dirty="0"/>
            <a:t>Monitoring of enforcement of expulsions, transfers and transits</a:t>
          </a:r>
        </a:p>
        <a:p>
          <a:pPr>
            <a:spcAft>
              <a:spcPts val="0"/>
            </a:spcAft>
          </a:pPr>
          <a:endParaRPr lang="en-GB" sz="1600" noProof="0" dirty="0"/>
        </a:p>
        <a:p>
          <a:pPr>
            <a:spcAft>
              <a:spcPts val="0"/>
            </a:spcAft>
          </a:pPr>
          <a:r>
            <a:rPr lang="en-GB" sz="1600" i="1" noProof="0" dirty="0"/>
            <a:t>Since 2011</a:t>
          </a:r>
          <a:endParaRPr lang="en-GB" sz="1600" noProof="0" dirty="0"/>
        </a:p>
      </dgm:t>
    </dgm:pt>
    <dgm:pt modelId="{9D4942B2-55EE-4D3F-BB61-B9B245EB2025}" type="parTrans" cxnId="{40AAE265-E78E-47E4-86F5-9FDC43001793}">
      <dgm:prSet/>
      <dgm:spPr/>
      <dgm:t>
        <a:bodyPr/>
        <a:lstStyle/>
        <a:p>
          <a:endParaRPr lang="cs-CZ"/>
        </a:p>
      </dgm:t>
    </dgm:pt>
    <dgm:pt modelId="{9C5BD369-159A-4D5D-815B-C823B8E3FF2A}" type="sibTrans" cxnId="{40AAE265-E78E-47E4-86F5-9FDC43001793}">
      <dgm:prSet/>
      <dgm:spPr/>
      <dgm:t>
        <a:bodyPr/>
        <a:lstStyle/>
        <a:p>
          <a:endParaRPr lang="cs-CZ"/>
        </a:p>
      </dgm:t>
    </dgm:pt>
    <dgm:pt modelId="{627280CB-D44A-4660-A532-2151637D4C7A}">
      <dgm:prSet phldrT="[Text]" custT="1"/>
      <dgm:spPr/>
      <dgm:t>
        <a:bodyPr/>
        <a:lstStyle/>
        <a:p>
          <a:pPr>
            <a:spcAft>
              <a:spcPts val="0"/>
            </a:spcAft>
          </a:pPr>
          <a:r>
            <a:rPr lang="en-GB" sz="1600" b="1" u="sng" noProof="0" dirty="0"/>
            <a:t>Monitoring according to the  Convention on the Rights of Persons with Disabilities</a:t>
          </a:r>
        </a:p>
        <a:p>
          <a:pPr>
            <a:spcAft>
              <a:spcPts val="0"/>
            </a:spcAft>
          </a:pPr>
          <a:r>
            <a:rPr lang="en-GB" sz="1600" b="0" noProof="0" dirty="0"/>
            <a:t>(art. 33/2 UN CRPD)</a:t>
          </a:r>
        </a:p>
        <a:p>
          <a:pPr>
            <a:spcAft>
              <a:spcPct val="35000"/>
            </a:spcAft>
          </a:pPr>
          <a:endParaRPr lang="en-GB" sz="1600" b="1" noProof="0" dirty="0"/>
        </a:p>
        <a:p>
          <a:pPr>
            <a:spcAft>
              <a:spcPct val="35000"/>
            </a:spcAft>
          </a:pPr>
          <a:r>
            <a:rPr lang="en-GB" sz="1600" i="1" noProof="0" dirty="0"/>
            <a:t>Since 2018</a:t>
          </a:r>
          <a:endParaRPr lang="en-GB" sz="1600" noProof="0" dirty="0"/>
        </a:p>
      </dgm:t>
    </dgm:pt>
    <dgm:pt modelId="{0459F63D-0721-44B2-A609-7A93DCA0BC25}" type="parTrans" cxnId="{0BEF99CF-C79B-405E-B35E-465669CEC19B}">
      <dgm:prSet/>
      <dgm:spPr/>
      <dgm:t>
        <a:bodyPr/>
        <a:lstStyle/>
        <a:p>
          <a:endParaRPr lang="cs-CZ"/>
        </a:p>
      </dgm:t>
    </dgm:pt>
    <dgm:pt modelId="{DE946D4A-40E7-4F63-9A73-CAA1A3F2BAA6}" type="sibTrans" cxnId="{0BEF99CF-C79B-405E-B35E-465669CEC19B}">
      <dgm:prSet/>
      <dgm:spPr/>
      <dgm:t>
        <a:bodyPr/>
        <a:lstStyle/>
        <a:p>
          <a:endParaRPr lang="cs-CZ"/>
        </a:p>
      </dgm:t>
    </dgm:pt>
    <dgm:pt modelId="{D1668BE8-371A-4806-89E5-4247AA1BB6B9}">
      <dgm:prSet phldrT="[Text]" custT="1"/>
      <dgm:spPr/>
      <dgm:t>
        <a:bodyPr/>
        <a:lstStyle/>
        <a:p>
          <a:pPr>
            <a:lnSpc>
              <a:spcPct val="100000"/>
            </a:lnSpc>
            <a:spcAft>
              <a:spcPts val="0"/>
            </a:spcAft>
          </a:pPr>
          <a:r>
            <a:rPr lang="en-GB" sz="1600" b="1" u="sng" noProof="0" dirty="0"/>
            <a:t>Monitoring of the exercise of free movement by EU citizens</a:t>
          </a:r>
        </a:p>
        <a:p>
          <a:pPr>
            <a:lnSpc>
              <a:spcPct val="90000"/>
            </a:lnSpc>
            <a:spcAft>
              <a:spcPct val="35000"/>
            </a:spcAft>
          </a:pPr>
          <a:endParaRPr lang="en-GB" sz="1600" b="1" noProof="0" dirty="0"/>
        </a:p>
        <a:p>
          <a:pPr>
            <a:lnSpc>
              <a:spcPct val="90000"/>
            </a:lnSpc>
            <a:spcAft>
              <a:spcPct val="35000"/>
            </a:spcAft>
          </a:pPr>
          <a:r>
            <a:rPr lang="en-GB" sz="1600" i="1" noProof="0" dirty="0"/>
            <a:t>Since 2018</a:t>
          </a:r>
          <a:endParaRPr lang="en-GB" sz="1600" noProof="0" dirty="0"/>
        </a:p>
      </dgm:t>
    </dgm:pt>
    <dgm:pt modelId="{9C6F6665-BB07-4F62-AAEC-B95A0844EADB}" type="parTrans" cxnId="{D0B0DB27-220B-49B4-8AA7-730AA24A2B7F}">
      <dgm:prSet/>
      <dgm:spPr/>
      <dgm:t>
        <a:bodyPr/>
        <a:lstStyle/>
        <a:p>
          <a:endParaRPr lang="cs-CZ"/>
        </a:p>
      </dgm:t>
    </dgm:pt>
    <dgm:pt modelId="{77FEA31A-8790-44E6-A780-27F7F81202A4}" type="sibTrans" cxnId="{D0B0DB27-220B-49B4-8AA7-730AA24A2B7F}">
      <dgm:prSet/>
      <dgm:spPr/>
      <dgm:t>
        <a:bodyPr/>
        <a:lstStyle/>
        <a:p>
          <a:endParaRPr lang="cs-CZ"/>
        </a:p>
      </dgm:t>
    </dgm:pt>
    <dgm:pt modelId="{A656B24D-A75B-4C0A-A093-62429F67204C}" type="pres">
      <dgm:prSet presAssocID="{2651AC3C-91AD-4E03-A11B-B1CFD6A27F2B}" presName="diagram" presStyleCnt="0">
        <dgm:presLayoutVars>
          <dgm:dir/>
          <dgm:resizeHandles val="exact"/>
        </dgm:presLayoutVars>
      </dgm:prSet>
      <dgm:spPr/>
    </dgm:pt>
    <dgm:pt modelId="{9D5BBC17-54D4-4323-89B9-E678B2DF56BC}" type="pres">
      <dgm:prSet presAssocID="{285C0D52-8D02-4891-98EF-8A0C4E315857}" presName="node" presStyleLbl="node1" presStyleIdx="0" presStyleCnt="6" custScaleY="125021">
        <dgm:presLayoutVars>
          <dgm:bulletEnabled val="1"/>
        </dgm:presLayoutVars>
      </dgm:prSet>
      <dgm:spPr/>
    </dgm:pt>
    <dgm:pt modelId="{4A197761-9FDA-4141-8935-5DF05D9026C8}" type="pres">
      <dgm:prSet presAssocID="{BF1DB002-7C6B-48E4-8532-15C5A16EB131}" presName="sibTrans" presStyleCnt="0"/>
      <dgm:spPr/>
    </dgm:pt>
    <dgm:pt modelId="{9CA36F80-E8B4-43C1-986C-F3C9088FE225}" type="pres">
      <dgm:prSet presAssocID="{49BA5979-A592-483E-A2A0-5F420E11BF94}" presName="node" presStyleLbl="node1" presStyleIdx="1" presStyleCnt="6" custScaleY="123852">
        <dgm:presLayoutVars>
          <dgm:bulletEnabled val="1"/>
        </dgm:presLayoutVars>
      </dgm:prSet>
      <dgm:spPr/>
    </dgm:pt>
    <dgm:pt modelId="{C3E3DEEB-ADEE-4E59-B66B-2A3BBB046DD3}" type="pres">
      <dgm:prSet presAssocID="{50DE9D3A-4708-42F7-AF21-DF2D29708EF0}" presName="sibTrans" presStyleCnt="0"/>
      <dgm:spPr/>
    </dgm:pt>
    <dgm:pt modelId="{279FEDD2-7E04-48ED-87C5-268FECF816DC}" type="pres">
      <dgm:prSet presAssocID="{038CF48D-E276-48F9-BCD3-6B8B6815052D}" presName="node" presStyleLbl="node1" presStyleIdx="2" presStyleCnt="6" custScaleY="115668" custLinFactNeighborX="-2" custLinFactNeighborY="-4092">
        <dgm:presLayoutVars>
          <dgm:bulletEnabled val="1"/>
        </dgm:presLayoutVars>
      </dgm:prSet>
      <dgm:spPr/>
    </dgm:pt>
    <dgm:pt modelId="{67CCD6A7-624B-46FC-BD05-021E323170F8}" type="pres">
      <dgm:prSet presAssocID="{CF7C35DF-8484-48F4-9C51-326A8C102739}" presName="sibTrans" presStyleCnt="0"/>
      <dgm:spPr/>
    </dgm:pt>
    <dgm:pt modelId="{DCBE5E9F-5A77-4F67-B90F-171EC437F834}" type="pres">
      <dgm:prSet presAssocID="{A396F2F9-B03F-4EB7-9E97-369704FFB130}" presName="node" presStyleLbl="node1" presStyleIdx="3" presStyleCnt="6" custScaleY="106295">
        <dgm:presLayoutVars>
          <dgm:bulletEnabled val="1"/>
        </dgm:presLayoutVars>
      </dgm:prSet>
      <dgm:spPr/>
    </dgm:pt>
    <dgm:pt modelId="{8F2DDB25-A567-4CD8-A26A-C3D905163EE5}" type="pres">
      <dgm:prSet presAssocID="{9C5BD369-159A-4D5D-815B-C823B8E3FF2A}" presName="sibTrans" presStyleCnt="0"/>
      <dgm:spPr/>
    </dgm:pt>
    <dgm:pt modelId="{4C1D7070-2D21-4DC8-A724-84AF9A99032B}" type="pres">
      <dgm:prSet presAssocID="{627280CB-D44A-4660-A532-2151637D4C7A}" presName="node" presStyleLbl="node1" presStyleIdx="4" presStyleCnt="6" custScaleY="110972">
        <dgm:presLayoutVars>
          <dgm:bulletEnabled val="1"/>
        </dgm:presLayoutVars>
      </dgm:prSet>
      <dgm:spPr/>
    </dgm:pt>
    <dgm:pt modelId="{E886D4B2-E5E1-48E1-A271-1F76B6C76D40}" type="pres">
      <dgm:prSet presAssocID="{DE946D4A-40E7-4F63-9A73-CAA1A3F2BAA6}" presName="sibTrans" presStyleCnt="0"/>
      <dgm:spPr/>
    </dgm:pt>
    <dgm:pt modelId="{31559716-A094-4C9D-9026-C0A3C8321EF9}" type="pres">
      <dgm:prSet presAssocID="{D1668BE8-371A-4806-89E5-4247AA1BB6B9}" presName="node" presStyleLbl="node1" presStyleIdx="5" presStyleCnt="6" custScaleY="112141">
        <dgm:presLayoutVars>
          <dgm:bulletEnabled val="1"/>
        </dgm:presLayoutVars>
      </dgm:prSet>
      <dgm:spPr/>
    </dgm:pt>
  </dgm:ptLst>
  <dgm:cxnLst>
    <dgm:cxn modelId="{E82D0D0E-165C-4BD1-8931-4D996F9B2307}" type="presOf" srcId="{285C0D52-8D02-4891-98EF-8A0C4E315857}" destId="{9D5BBC17-54D4-4323-89B9-E678B2DF56BC}" srcOrd="0" destOrd="0" presId="urn:microsoft.com/office/officeart/2005/8/layout/default"/>
    <dgm:cxn modelId="{D0B0DB27-220B-49B4-8AA7-730AA24A2B7F}" srcId="{2651AC3C-91AD-4E03-A11B-B1CFD6A27F2B}" destId="{D1668BE8-371A-4806-89E5-4247AA1BB6B9}" srcOrd="5" destOrd="0" parTransId="{9C6F6665-BB07-4F62-AAEC-B95A0844EADB}" sibTransId="{77FEA31A-8790-44E6-A780-27F7F81202A4}"/>
    <dgm:cxn modelId="{40AAE265-E78E-47E4-86F5-9FDC43001793}" srcId="{2651AC3C-91AD-4E03-A11B-B1CFD6A27F2B}" destId="{A396F2F9-B03F-4EB7-9E97-369704FFB130}" srcOrd="3" destOrd="0" parTransId="{9D4942B2-55EE-4D3F-BB61-B9B245EB2025}" sibTransId="{9C5BD369-159A-4D5D-815B-C823B8E3FF2A}"/>
    <dgm:cxn modelId="{E4B79386-332E-4728-8933-F6B5E1A2E358}" type="presOf" srcId="{2651AC3C-91AD-4E03-A11B-B1CFD6A27F2B}" destId="{A656B24D-A75B-4C0A-A093-62429F67204C}" srcOrd="0" destOrd="0" presId="urn:microsoft.com/office/officeart/2005/8/layout/default"/>
    <dgm:cxn modelId="{F103BB8C-B1EE-4CBC-B2B4-211AD92C5F72}" type="presOf" srcId="{49BA5979-A592-483E-A2A0-5F420E11BF94}" destId="{9CA36F80-E8B4-43C1-986C-F3C9088FE225}" srcOrd="0" destOrd="0" presId="urn:microsoft.com/office/officeart/2005/8/layout/default"/>
    <dgm:cxn modelId="{E0F301C1-9125-4273-980C-61A502082A56}" srcId="{2651AC3C-91AD-4E03-A11B-B1CFD6A27F2B}" destId="{285C0D52-8D02-4891-98EF-8A0C4E315857}" srcOrd="0" destOrd="0" parTransId="{184D5848-9E64-4FD3-80C4-4E9473FC2F80}" sibTransId="{BF1DB002-7C6B-48E4-8532-15C5A16EB131}"/>
    <dgm:cxn modelId="{BE37C6C3-C4EE-4487-ADDA-C3ADA5ACC4B4}" type="presOf" srcId="{D1668BE8-371A-4806-89E5-4247AA1BB6B9}" destId="{31559716-A094-4C9D-9026-C0A3C8321EF9}" srcOrd="0" destOrd="0" presId="urn:microsoft.com/office/officeart/2005/8/layout/default"/>
    <dgm:cxn modelId="{261836C9-6765-4A16-BFC4-5528E6E4886D}" srcId="{2651AC3C-91AD-4E03-A11B-B1CFD6A27F2B}" destId="{49BA5979-A592-483E-A2A0-5F420E11BF94}" srcOrd="1" destOrd="0" parTransId="{CB4D7969-25AF-4182-A900-05F8D71A65D9}" sibTransId="{50DE9D3A-4708-42F7-AF21-DF2D29708EF0}"/>
    <dgm:cxn modelId="{0BEF99CF-C79B-405E-B35E-465669CEC19B}" srcId="{2651AC3C-91AD-4E03-A11B-B1CFD6A27F2B}" destId="{627280CB-D44A-4660-A532-2151637D4C7A}" srcOrd="4" destOrd="0" parTransId="{0459F63D-0721-44B2-A609-7A93DCA0BC25}" sibTransId="{DE946D4A-40E7-4F63-9A73-CAA1A3F2BAA6}"/>
    <dgm:cxn modelId="{C2A25DE6-90EF-48A5-9C61-930FB4665D52}" srcId="{2651AC3C-91AD-4E03-A11B-B1CFD6A27F2B}" destId="{038CF48D-E276-48F9-BCD3-6B8B6815052D}" srcOrd="2" destOrd="0" parTransId="{47629769-1BC6-4287-9D93-CB3AAEF9F5CE}" sibTransId="{CF7C35DF-8484-48F4-9C51-326A8C102739}"/>
    <dgm:cxn modelId="{5909B3E7-11F7-436C-BBC7-8CE51CAA49D7}" type="presOf" srcId="{A396F2F9-B03F-4EB7-9E97-369704FFB130}" destId="{DCBE5E9F-5A77-4F67-B90F-171EC437F834}" srcOrd="0" destOrd="0" presId="urn:microsoft.com/office/officeart/2005/8/layout/default"/>
    <dgm:cxn modelId="{7110CEEA-30C1-405A-860D-5ACD437317D7}" type="presOf" srcId="{627280CB-D44A-4660-A532-2151637D4C7A}" destId="{4C1D7070-2D21-4DC8-A724-84AF9A99032B}" srcOrd="0" destOrd="0" presId="urn:microsoft.com/office/officeart/2005/8/layout/default"/>
    <dgm:cxn modelId="{C254A9F7-880D-4A42-943B-FC0B10B318E9}" type="presOf" srcId="{038CF48D-E276-48F9-BCD3-6B8B6815052D}" destId="{279FEDD2-7E04-48ED-87C5-268FECF816DC}" srcOrd="0" destOrd="0" presId="urn:microsoft.com/office/officeart/2005/8/layout/default"/>
    <dgm:cxn modelId="{E40A5FFE-B836-470A-9453-4F984EEFA86F}" type="presParOf" srcId="{A656B24D-A75B-4C0A-A093-62429F67204C}" destId="{9D5BBC17-54D4-4323-89B9-E678B2DF56BC}" srcOrd="0" destOrd="0" presId="urn:microsoft.com/office/officeart/2005/8/layout/default"/>
    <dgm:cxn modelId="{A811750F-B2BD-4299-92D5-D5D85D545387}" type="presParOf" srcId="{A656B24D-A75B-4C0A-A093-62429F67204C}" destId="{4A197761-9FDA-4141-8935-5DF05D9026C8}" srcOrd="1" destOrd="0" presId="urn:microsoft.com/office/officeart/2005/8/layout/default"/>
    <dgm:cxn modelId="{AB5316EC-6EC5-44BA-82F9-091EB0E052FF}" type="presParOf" srcId="{A656B24D-A75B-4C0A-A093-62429F67204C}" destId="{9CA36F80-E8B4-43C1-986C-F3C9088FE225}" srcOrd="2" destOrd="0" presId="urn:microsoft.com/office/officeart/2005/8/layout/default"/>
    <dgm:cxn modelId="{1640A3FA-07A1-40CF-B669-3FABB806C559}" type="presParOf" srcId="{A656B24D-A75B-4C0A-A093-62429F67204C}" destId="{C3E3DEEB-ADEE-4E59-B66B-2A3BBB046DD3}" srcOrd="3" destOrd="0" presId="urn:microsoft.com/office/officeart/2005/8/layout/default"/>
    <dgm:cxn modelId="{A3ECCAF3-DAEB-4CB1-8F94-FA35100F3209}" type="presParOf" srcId="{A656B24D-A75B-4C0A-A093-62429F67204C}" destId="{279FEDD2-7E04-48ED-87C5-268FECF816DC}" srcOrd="4" destOrd="0" presId="urn:microsoft.com/office/officeart/2005/8/layout/default"/>
    <dgm:cxn modelId="{66FE47B7-9EAA-467F-BC39-2235C08D2A47}" type="presParOf" srcId="{A656B24D-A75B-4C0A-A093-62429F67204C}" destId="{67CCD6A7-624B-46FC-BD05-021E323170F8}" srcOrd="5" destOrd="0" presId="urn:microsoft.com/office/officeart/2005/8/layout/default"/>
    <dgm:cxn modelId="{5954D637-3ED6-44CA-BF19-1B02D86F0F3F}" type="presParOf" srcId="{A656B24D-A75B-4C0A-A093-62429F67204C}" destId="{DCBE5E9F-5A77-4F67-B90F-171EC437F834}" srcOrd="6" destOrd="0" presId="urn:microsoft.com/office/officeart/2005/8/layout/default"/>
    <dgm:cxn modelId="{7644CA21-29DC-43D5-A189-00DC959221C0}" type="presParOf" srcId="{A656B24D-A75B-4C0A-A093-62429F67204C}" destId="{8F2DDB25-A567-4CD8-A26A-C3D905163EE5}" srcOrd="7" destOrd="0" presId="urn:microsoft.com/office/officeart/2005/8/layout/default"/>
    <dgm:cxn modelId="{E4CCF9F7-AD57-4A80-89A6-FFB7B8619389}" type="presParOf" srcId="{A656B24D-A75B-4C0A-A093-62429F67204C}" destId="{4C1D7070-2D21-4DC8-A724-84AF9A99032B}" srcOrd="8" destOrd="0" presId="urn:microsoft.com/office/officeart/2005/8/layout/default"/>
    <dgm:cxn modelId="{A1E34BB7-8F4B-4972-AB1A-5D2E69362E17}" type="presParOf" srcId="{A656B24D-A75B-4C0A-A093-62429F67204C}" destId="{E886D4B2-E5E1-48E1-A271-1F76B6C76D40}" srcOrd="9" destOrd="0" presId="urn:microsoft.com/office/officeart/2005/8/layout/default"/>
    <dgm:cxn modelId="{ED7D7E39-21EE-4DB1-AFC1-EC6A6F55FB9D}" type="presParOf" srcId="{A656B24D-A75B-4C0A-A093-62429F67204C}" destId="{31559716-A094-4C9D-9026-C0A3C8321EF9}"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5BBC17-54D4-4323-89B9-E678B2DF56BC}">
      <dsp:nvSpPr>
        <dsp:cNvPr id="0" name=""/>
        <dsp:cNvSpPr/>
      </dsp:nvSpPr>
      <dsp:spPr>
        <a:xfrm>
          <a:off x="0" y="329387"/>
          <a:ext cx="2482949" cy="186252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ts val="0"/>
            </a:spcAft>
            <a:buNone/>
          </a:pPr>
          <a:r>
            <a:rPr lang="en-GB" sz="1600" b="1" u="sng" kern="1200" noProof="0" dirty="0"/>
            <a:t>Public administration</a:t>
          </a:r>
        </a:p>
        <a:p>
          <a:pPr marL="0" lvl="0" indent="0" algn="ctr" defTabSz="711200">
            <a:lnSpc>
              <a:spcPct val="90000"/>
            </a:lnSpc>
            <a:spcBef>
              <a:spcPct val="0"/>
            </a:spcBef>
            <a:spcAft>
              <a:spcPts val="0"/>
            </a:spcAft>
            <a:buNone/>
          </a:pPr>
          <a:r>
            <a:rPr lang="en-GB" sz="1600" kern="1200" noProof="0" dirty="0"/>
            <a:t>Protection against unlawful or incorrect conduct or inactivity</a:t>
          </a:r>
          <a:r>
            <a:rPr lang="cs-CZ" sz="1600" kern="1200" noProof="0" dirty="0"/>
            <a:t> </a:t>
          </a:r>
          <a:r>
            <a:rPr lang="cs-CZ" sz="1600" kern="1200" noProof="0" dirty="0" err="1"/>
            <a:t>of</a:t>
          </a:r>
          <a:r>
            <a:rPr lang="cs-CZ" sz="1600" kern="1200" noProof="0" dirty="0"/>
            <a:t> </a:t>
          </a:r>
          <a:r>
            <a:rPr lang="cs-CZ" sz="1600" kern="1200" noProof="0" dirty="0" err="1"/>
            <a:t>state</a:t>
          </a:r>
          <a:r>
            <a:rPr lang="cs-CZ" sz="1600" kern="1200" noProof="0" dirty="0"/>
            <a:t> </a:t>
          </a:r>
          <a:r>
            <a:rPr lang="cs-CZ" sz="1600" kern="1200" noProof="0" dirty="0" err="1"/>
            <a:t>authorities</a:t>
          </a:r>
          <a:endParaRPr lang="en-GB" sz="1600" kern="1200" noProof="0" dirty="0"/>
        </a:p>
        <a:p>
          <a:pPr marL="0" lvl="0" indent="0" algn="ctr" defTabSz="711200">
            <a:lnSpc>
              <a:spcPct val="90000"/>
            </a:lnSpc>
            <a:spcBef>
              <a:spcPct val="0"/>
            </a:spcBef>
            <a:spcAft>
              <a:spcPts val="0"/>
            </a:spcAft>
            <a:buNone/>
          </a:pPr>
          <a:endParaRPr lang="en-GB" sz="1600" kern="1200" noProof="0" dirty="0"/>
        </a:p>
        <a:p>
          <a:pPr marL="0" lvl="0" indent="0" algn="ctr" defTabSz="711200">
            <a:lnSpc>
              <a:spcPct val="90000"/>
            </a:lnSpc>
            <a:spcBef>
              <a:spcPct val="0"/>
            </a:spcBef>
            <a:spcAft>
              <a:spcPts val="0"/>
            </a:spcAft>
            <a:buNone/>
          </a:pPr>
          <a:r>
            <a:rPr lang="en-GB" sz="1600" i="1" kern="1200" noProof="0" dirty="0"/>
            <a:t>Since 2000</a:t>
          </a:r>
          <a:endParaRPr lang="en-GB" sz="1600" kern="1200" noProof="0" dirty="0"/>
        </a:p>
      </dsp:txBody>
      <dsp:txXfrm>
        <a:off x="0" y="329387"/>
        <a:ext cx="2482949" cy="1862524"/>
      </dsp:txXfrm>
    </dsp:sp>
    <dsp:sp modelId="{9CA36F80-E8B4-43C1-986C-F3C9088FE225}">
      <dsp:nvSpPr>
        <dsp:cNvPr id="0" name=""/>
        <dsp:cNvSpPr/>
      </dsp:nvSpPr>
      <dsp:spPr>
        <a:xfrm>
          <a:off x="2731244" y="338095"/>
          <a:ext cx="2482949" cy="18451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ts val="0"/>
            </a:spcAft>
            <a:buNone/>
          </a:pPr>
          <a:r>
            <a:rPr lang="en-GB" sz="1600" b="1" u="sng" kern="1200" noProof="0" dirty="0"/>
            <a:t>Protection of people restricted in their liberty</a:t>
          </a:r>
        </a:p>
        <a:p>
          <a:pPr marL="0" lvl="0" indent="0" algn="ctr" defTabSz="711200">
            <a:lnSpc>
              <a:spcPct val="90000"/>
            </a:lnSpc>
            <a:spcBef>
              <a:spcPct val="0"/>
            </a:spcBef>
            <a:spcAft>
              <a:spcPts val="0"/>
            </a:spcAft>
            <a:buNone/>
          </a:pPr>
          <a:r>
            <a:rPr lang="en-GB" sz="1600" kern="1200" noProof="0" dirty="0"/>
            <a:t>Preventive systematic visits</a:t>
          </a:r>
          <a:br>
            <a:rPr lang="en-GB" sz="1600" kern="1200" noProof="0" dirty="0"/>
          </a:br>
          <a:r>
            <a:rPr lang="en-GB" sz="1600" kern="1200" noProof="0" dirty="0"/>
            <a:t> (NPM, art. 3 UN OPCAT)</a:t>
          </a:r>
        </a:p>
        <a:p>
          <a:pPr marL="0" lvl="0" indent="0" algn="ctr" defTabSz="711200">
            <a:lnSpc>
              <a:spcPct val="90000"/>
            </a:lnSpc>
            <a:spcBef>
              <a:spcPct val="0"/>
            </a:spcBef>
            <a:spcAft>
              <a:spcPts val="0"/>
            </a:spcAft>
            <a:buNone/>
          </a:pPr>
          <a:endParaRPr lang="en-GB" sz="1600" kern="1200" noProof="0" dirty="0"/>
        </a:p>
        <a:p>
          <a:pPr marL="0" lvl="0" indent="0" algn="ctr" defTabSz="711200">
            <a:lnSpc>
              <a:spcPct val="90000"/>
            </a:lnSpc>
            <a:spcBef>
              <a:spcPct val="0"/>
            </a:spcBef>
            <a:spcAft>
              <a:spcPts val="0"/>
            </a:spcAft>
            <a:buNone/>
          </a:pPr>
          <a:r>
            <a:rPr lang="en-GB" sz="1600" i="1" kern="1200" noProof="0" dirty="0"/>
            <a:t>Since 2006</a:t>
          </a:r>
          <a:endParaRPr lang="en-GB" sz="1600" kern="1200" noProof="0" dirty="0"/>
        </a:p>
      </dsp:txBody>
      <dsp:txXfrm>
        <a:off x="2731244" y="338095"/>
        <a:ext cx="2482949" cy="1845109"/>
      </dsp:txXfrm>
    </dsp:sp>
    <dsp:sp modelId="{279FEDD2-7E04-48ED-87C5-268FECF816DC}">
      <dsp:nvSpPr>
        <dsp:cNvPr id="0" name=""/>
        <dsp:cNvSpPr/>
      </dsp:nvSpPr>
      <dsp:spPr>
        <a:xfrm>
          <a:off x="5462438" y="338095"/>
          <a:ext cx="2482949" cy="172318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ts val="0"/>
            </a:spcAft>
            <a:buNone/>
          </a:pPr>
          <a:r>
            <a:rPr lang="en-GB" sz="1600" b="1" u="sng" kern="1200" noProof="0" dirty="0"/>
            <a:t>Discrimination</a:t>
          </a:r>
        </a:p>
        <a:p>
          <a:pPr marL="0" lvl="0" indent="0" algn="ctr" defTabSz="711200">
            <a:lnSpc>
              <a:spcPct val="90000"/>
            </a:lnSpc>
            <a:spcBef>
              <a:spcPct val="0"/>
            </a:spcBef>
            <a:spcAft>
              <a:spcPts val="0"/>
            </a:spcAft>
            <a:buNone/>
          </a:pPr>
          <a:r>
            <a:rPr lang="en-GB" sz="1600" kern="1200" noProof="0" dirty="0"/>
            <a:t>Promotion of the right to equal treatment and protection against discrimination</a:t>
          </a:r>
        </a:p>
        <a:p>
          <a:pPr marL="0" lvl="0" indent="0" algn="ctr" defTabSz="711200">
            <a:lnSpc>
              <a:spcPct val="90000"/>
            </a:lnSpc>
            <a:spcBef>
              <a:spcPct val="0"/>
            </a:spcBef>
            <a:spcAft>
              <a:spcPts val="0"/>
            </a:spcAft>
            <a:buNone/>
          </a:pPr>
          <a:endParaRPr lang="en-GB" sz="1600" kern="1200" noProof="0" dirty="0"/>
        </a:p>
        <a:p>
          <a:pPr marL="0" lvl="0" indent="0" algn="ctr" defTabSz="711200">
            <a:lnSpc>
              <a:spcPct val="90000"/>
            </a:lnSpc>
            <a:spcBef>
              <a:spcPct val="0"/>
            </a:spcBef>
            <a:spcAft>
              <a:spcPts val="0"/>
            </a:spcAft>
            <a:buNone/>
          </a:pPr>
          <a:r>
            <a:rPr lang="en-GB" sz="1600" i="1" kern="1200" noProof="0" dirty="0"/>
            <a:t>Since 2009</a:t>
          </a:r>
          <a:endParaRPr lang="en-GB" sz="1600" kern="1200" noProof="0" dirty="0"/>
        </a:p>
      </dsp:txBody>
      <dsp:txXfrm>
        <a:off x="5462438" y="338095"/>
        <a:ext cx="2482949" cy="1723186"/>
      </dsp:txXfrm>
    </dsp:sp>
    <dsp:sp modelId="{DCBE5E9F-5A77-4F67-B90F-171EC437F834}">
      <dsp:nvSpPr>
        <dsp:cNvPr id="0" name=""/>
        <dsp:cNvSpPr/>
      </dsp:nvSpPr>
      <dsp:spPr>
        <a:xfrm>
          <a:off x="0" y="2483753"/>
          <a:ext cx="2482949" cy="15835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ts val="0"/>
            </a:spcAft>
            <a:buNone/>
          </a:pPr>
          <a:r>
            <a:rPr lang="en-GB" sz="1600" b="1" u="sng" kern="1200" noProof="0" dirty="0"/>
            <a:t>Monitoring of Forced Returns</a:t>
          </a:r>
        </a:p>
        <a:p>
          <a:pPr marL="0" lvl="0" indent="0" algn="ctr" defTabSz="711200">
            <a:lnSpc>
              <a:spcPct val="90000"/>
            </a:lnSpc>
            <a:spcBef>
              <a:spcPct val="0"/>
            </a:spcBef>
            <a:spcAft>
              <a:spcPts val="0"/>
            </a:spcAft>
            <a:buNone/>
          </a:pPr>
          <a:r>
            <a:rPr lang="en-GB" sz="1600" kern="1200" noProof="0" dirty="0"/>
            <a:t>Monitoring of enforcement of expulsions, transfers and transits</a:t>
          </a:r>
        </a:p>
        <a:p>
          <a:pPr marL="0" lvl="0" indent="0" algn="ctr" defTabSz="711200">
            <a:lnSpc>
              <a:spcPct val="90000"/>
            </a:lnSpc>
            <a:spcBef>
              <a:spcPct val="0"/>
            </a:spcBef>
            <a:spcAft>
              <a:spcPts val="0"/>
            </a:spcAft>
            <a:buNone/>
          </a:pPr>
          <a:endParaRPr lang="en-GB" sz="1600" kern="1200" noProof="0" dirty="0"/>
        </a:p>
        <a:p>
          <a:pPr marL="0" lvl="0" indent="0" algn="ctr" defTabSz="711200">
            <a:lnSpc>
              <a:spcPct val="90000"/>
            </a:lnSpc>
            <a:spcBef>
              <a:spcPct val="0"/>
            </a:spcBef>
            <a:spcAft>
              <a:spcPts val="0"/>
            </a:spcAft>
            <a:buNone/>
          </a:pPr>
          <a:r>
            <a:rPr lang="en-GB" sz="1600" i="1" kern="1200" noProof="0" dirty="0"/>
            <a:t>Since 2011</a:t>
          </a:r>
          <a:endParaRPr lang="en-GB" sz="1600" kern="1200" noProof="0" dirty="0"/>
        </a:p>
      </dsp:txBody>
      <dsp:txXfrm>
        <a:off x="0" y="2483753"/>
        <a:ext cx="2482949" cy="1583550"/>
      </dsp:txXfrm>
    </dsp:sp>
    <dsp:sp modelId="{4C1D7070-2D21-4DC8-A724-84AF9A99032B}">
      <dsp:nvSpPr>
        <dsp:cNvPr id="0" name=""/>
        <dsp:cNvSpPr/>
      </dsp:nvSpPr>
      <dsp:spPr>
        <a:xfrm>
          <a:off x="2731244" y="2448914"/>
          <a:ext cx="2482949" cy="16532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ts val="0"/>
            </a:spcAft>
            <a:buNone/>
          </a:pPr>
          <a:r>
            <a:rPr lang="en-GB" sz="1600" b="1" u="sng" kern="1200" noProof="0" dirty="0"/>
            <a:t>Monitoring according to the  Convention on the Rights of Persons with Disabilities</a:t>
          </a:r>
        </a:p>
        <a:p>
          <a:pPr marL="0" lvl="0" indent="0" algn="ctr" defTabSz="711200">
            <a:lnSpc>
              <a:spcPct val="90000"/>
            </a:lnSpc>
            <a:spcBef>
              <a:spcPct val="0"/>
            </a:spcBef>
            <a:spcAft>
              <a:spcPts val="0"/>
            </a:spcAft>
            <a:buNone/>
          </a:pPr>
          <a:r>
            <a:rPr lang="en-GB" sz="1600" b="0" kern="1200" noProof="0" dirty="0"/>
            <a:t>(art. 33/2 UN CRPD)</a:t>
          </a:r>
        </a:p>
        <a:p>
          <a:pPr marL="0" lvl="0" indent="0" algn="ctr" defTabSz="711200">
            <a:lnSpc>
              <a:spcPct val="90000"/>
            </a:lnSpc>
            <a:spcBef>
              <a:spcPct val="0"/>
            </a:spcBef>
            <a:spcAft>
              <a:spcPct val="35000"/>
            </a:spcAft>
            <a:buNone/>
          </a:pPr>
          <a:endParaRPr lang="en-GB" sz="1600" b="1" kern="1200" noProof="0" dirty="0"/>
        </a:p>
        <a:p>
          <a:pPr marL="0" lvl="0" indent="0" algn="ctr" defTabSz="711200">
            <a:lnSpc>
              <a:spcPct val="90000"/>
            </a:lnSpc>
            <a:spcBef>
              <a:spcPct val="0"/>
            </a:spcBef>
            <a:spcAft>
              <a:spcPct val="35000"/>
            </a:spcAft>
            <a:buNone/>
          </a:pPr>
          <a:r>
            <a:rPr lang="en-GB" sz="1600" i="1" kern="1200" noProof="0" dirty="0"/>
            <a:t>Since 2018</a:t>
          </a:r>
          <a:endParaRPr lang="en-GB" sz="1600" kern="1200" noProof="0" dirty="0"/>
        </a:p>
      </dsp:txBody>
      <dsp:txXfrm>
        <a:off x="2731244" y="2448914"/>
        <a:ext cx="2482949" cy="1653227"/>
      </dsp:txXfrm>
    </dsp:sp>
    <dsp:sp modelId="{31559716-A094-4C9D-9026-C0A3C8321EF9}">
      <dsp:nvSpPr>
        <dsp:cNvPr id="0" name=""/>
        <dsp:cNvSpPr/>
      </dsp:nvSpPr>
      <dsp:spPr>
        <a:xfrm>
          <a:off x="5462488" y="2440207"/>
          <a:ext cx="2482949" cy="16706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100000"/>
            </a:lnSpc>
            <a:spcBef>
              <a:spcPct val="0"/>
            </a:spcBef>
            <a:spcAft>
              <a:spcPts val="0"/>
            </a:spcAft>
            <a:buNone/>
          </a:pPr>
          <a:r>
            <a:rPr lang="en-GB" sz="1600" b="1" u="sng" kern="1200" noProof="0" dirty="0"/>
            <a:t>Monitoring of the exercise of free movement by EU citizens</a:t>
          </a:r>
        </a:p>
        <a:p>
          <a:pPr marL="0" lvl="0" indent="0" algn="ctr" defTabSz="711200">
            <a:lnSpc>
              <a:spcPct val="90000"/>
            </a:lnSpc>
            <a:spcBef>
              <a:spcPct val="0"/>
            </a:spcBef>
            <a:spcAft>
              <a:spcPct val="35000"/>
            </a:spcAft>
            <a:buNone/>
          </a:pPr>
          <a:endParaRPr lang="en-GB" sz="1600" b="1" kern="1200" noProof="0" dirty="0"/>
        </a:p>
        <a:p>
          <a:pPr marL="0" lvl="0" indent="0" algn="ctr" defTabSz="711200">
            <a:lnSpc>
              <a:spcPct val="90000"/>
            </a:lnSpc>
            <a:spcBef>
              <a:spcPct val="0"/>
            </a:spcBef>
            <a:spcAft>
              <a:spcPct val="35000"/>
            </a:spcAft>
            <a:buNone/>
          </a:pPr>
          <a:r>
            <a:rPr lang="en-GB" sz="1600" i="1" kern="1200" noProof="0" dirty="0"/>
            <a:t>Since 2018</a:t>
          </a:r>
          <a:endParaRPr lang="en-GB" sz="1600" kern="1200" noProof="0" dirty="0"/>
        </a:p>
      </dsp:txBody>
      <dsp:txXfrm>
        <a:off x="5462488" y="2440207"/>
        <a:ext cx="2482949" cy="167064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CE92A5-ECDC-4BF6-8FAC-B6C65DD2D5E0}" type="datetimeFigureOut">
              <a:rPr lang="cs-CZ" smtClean="0"/>
              <a:t>05.12.2024</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12F7DB-1B3F-4585-8ABF-8B9D978B9678}" type="slidenum">
              <a:rPr lang="cs-CZ" smtClean="0"/>
              <a:t>‹#›</a:t>
            </a:fld>
            <a:endParaRPr lang="cs-CZ"/>
          </a:p>
        </p:txBody>
      </p:sp>
    </p:spTree>
    <p:extLst>
      <p:ext uri="{BB962C8B-B14F-4D97-AF65-F5344CB8AC3E}">
        <p14:creationId xmlns:p14="http://schemas.microsoft.com/office/powerpoint/2010/main" val="3108656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2</a:t>
            </a:fld>
            <a:endParaRPr lang="cs-CZ"/>
          </a:p>
        </p:txBody>
      </p:sp>
    </p:spTree>
    <p:extLst>
      <p:ext uri="{BB962C8B-B14F-4D97-AF65-F5344CB8AC3E}">
        <p14:creationId xmlns:p14="http://schemas.microsoft.com/office/powerpoint/2010/main" val="3591021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Font typeface="Arial" panose="020B0604020202020204" pitchFamily="34" charset="0"/>
              <a:buNone/>
            </a:pPr>
            <a:r>
              <a:rPr lang="cs-CZ" dirty="0"/>
              <a:t>research of domestic and foreign literature, we discussed the results with practitioners</a:t>
            </a:r>
          </a:p>
          <a:p>
            <a:pPr marL="0" indent="0">
              <a:buFont typeface="Arial" panose="020B0604020202020204" pitchFamily="34" charset="0"/>
              <a:buNone/>
            </a:pPr>
            <a:endParaRPr lang="cs-CZ" dirty="0"/>
          </a:p>
          <a:p>
            <a:pPr marL="0" indent="0">
              <a:buFont typeface="Arial" panose="020B0604020202020204" pitchFamily="34" charset="0"/>
              <a:buNone/>
            </a:pPr>
            <a:r>
              <a:rPr lang="cs-CZ" dirty="0"/>
              <a:t>must be </a:t>
            </a:r>
            <a:r>
              <a:rPr lang="cs-CZ" baseline="0" dirty="0"/>
              <a:t>combined, not individually</a:t>
            </a:r>
          </a:p>
          <a:p>
            <a:pPr marL="0" indent="0">
              <a:buFont typeface="Arial" panose="020B0604020202020204" pitchFamily="34" charset="0"/>
              <a:buNone/>
            </a:pPr>
            <a:endParaRPr lang="cs-CZ"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cs-CZ" baseline="0" dirty="0"/>
              <a:t>Ad 3) </a:t>
            </a:r>
            <a:r>
              <a:rPr lang="cs-CZ" dirty="0">
                <a:effectLst>
                  <a:glow>
                    <a:srgbClr val="000000"/>
                  </a:glow>
                  <a:outerShdw sx="0" sy="0">
                    <a:srgbClr val="000000"/>
                  </a:outerShdw>
                  <a:reflection stA="0" endPos="0" fadeDir="0" sx="0" sy="0"/>
                </a:effectLst>
              </a:rPr>
              <a:t>with the aim of achieving equal representation of Roma and non-Roma pupils in schools in the municipality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cs-CZ"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cs-CZ" baseline="0" dirty="0"/>
              <a:t>Ad 5) </a:t>
            </a:r>
            <a:r>
              <a:rPr lang="cs-CZ" dirty="0">
                <a:effectLst>
                  <a:glow>
                    <a:srgbClr val="000000"/>
                  </a:glow>
                  <a:outerShdw sx="0" sy="0">
                    <a:srgbClr val="000000"/>
                  </a:outerShdw>
                  <a:reflection stA="0" endPos="0" fadeDir="0" sx="0" sy="0"/>
                </a:effectLst>
              </a:rPr>
              <a:t>(further training, sharing good practice between schools, hospitality in schools, </a:t>
            </a:r>
            <a:r>
              <a:rPr lang="cs-CZ" dirty="0" err="1">
                <a:effectLst>
                  <a:glow>
                    <a:srgbClr val="000000"/>
                  </a:glow>
                  <a:outerShdw sx="0" sy="0">
                    <a:srgbClr val="000000"/>
                  </a:outerShdw>
                  <a:reflection stA="0" endPos="0" fadeDir="0" sx="0" sy="0"/>
                </a:effectLst>
              </a:rPr>
              <a:t>mentoring</a:t>
            </a:r>
            <a:r>
              <a:rPr lang="cs-CZ" dirty="0">
                <a:effectLst>
                  <a:glow>
                    <a:srgbClr val="000000"/>
                  </a:glow>
                  <a:outerShdw sx="0" sy="0">
                    <a:srgbClr val="000000"/>
                  </a:outerShdw>
                  <a:reflection stA="0" endPos="0" fadeDir="0" sx="0" sy="0"/>
                </a:effectLst>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cs-CZ" dirty="0">
              <a:effectLst>
                <a:glow>
                  <a:srgbClr val="000000"/>
                </a:glow>
                <a:outerShdw sx="0" sy="0">
                  <a:srgbClr val="000000"/>
                </a:outerShdw>
                <a:reflection stA="0" endPos="0" fadeDir="0" sx="0" sy="0"/>
              </a:effectLs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cs-CZ" dirty="0">
                <a:effectLst>
                  <a:glow>
                    <a:srgbClr val="000000"/>
                  </a:glow>
                  <a:outerShdw sx="0" sy="0">
                    <a:srgbClr val="000000"/>
                  </a:outerShdw>
                  <a:reflection stA="0" endPos="0" fadeDir="0" sx="0" sy="0"/>
                </a:effectLst>
              </a:rPr>
              <a:t>Ad 6) (teaching assistants, social pedagogues, school assistants, mediators) </a:t>
            </a:r>
          </a:p>
          <a:p>
            <a:pPr marL="0" indent="0">
              <a:buFont typeface="Arial" panose="020B0604020202020204" pitchFamily="34" charset="0"/>
              <a:buNone/>
            </a:pPr>
            <a:endParaRPr lang="cs-CZ" dirty="0"/>
          </a:p>
          <a:p>
            <a:r>
              <a:rPr lang="cs-CZ" dirty="0"/>
              <a:t>Ad 12) (city police, OSPOD, non-profit organizations, other schools, city management)</a:t>
            </a:r>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33</a:t>
            </a:fld>
            <a:endParaRPr lang="cs-CZ"/>
          </a:p>
        </p:txBody>
      </p:sp>
    </p:spTree>
    <p:extLst>
      <p:ext uri="{BB962C8B-B14F-4D97-AF65-F5344CB8AC3E}">
        <p14:creationId xmlns:p14="http://schemas.microsoft.com/office/powerpoint/2010/main" val="3280631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complicated, can't be </a:t>
            </a:r>
            <a:r>
              <a:rPr lang="cs-CZ" baseline="0" dirty="0"/>
              <a:t>changed overnight, </a:t>
            </a:r>
            <a:r>
              <a:rPr lang="cs-CZ" dirty="0"/>
              <a:t>a long haul</a:t>
            </a:r>
          </a:p>
          <a:p>
            <a:r>
              <a:rPr lang="cs-CZ" dirty="0"/>
              <a:t>so that municipalities and </a:t>
            </a:r>
            <a:r>
              <a:rPr lang="cs-CZ" baseline="0" dirty="0"/>
              <a:t>schools are not alone </a:t>
            </a:r>
            <a:r>
              <a:rPr lang="cs-CZ" dirty="0"/>
              <a:t>in this</a:t>
            </a:r>
            <a:r>
              <a:rPr lang="cs-CZ" baseline="0" dirty="0"/>
              <a:t>, but have support from the Ministry</a:t>
            </a:r>
          </a:p>
          <a:p>
            <a:endParaRPr lang="cs-CZ" baseline="0" dirty="0"/>
          </a:p>
          <a:p>
            <a:r>
              <a:rPr lang="cs-CZ" baseline="0" dirty="0" err="1"/>
              <a:t>Desegregation </a:t>
            </a:r>
            <a:r>
              <a:rPr lang="cs-CZ" baseline="0" dirty="0"/>
              <a:t>plan proposal = more for larger cities with multiple schools</a:t>
            </a:r>
          </a:p>
          <a:p>
            <a:r>
              <a:rPr lang="cs-CZ" baseline="0" dirty="0"/>
              <a:t>creation - </a:t>
            </a:r>
            <a:r>
              <a:rPr lang="cs-CZ" dirty="0"/>
              <a:t>reach out to other schools, OSPOD, NGOs, Agency for Social Inclusion</a:t>
            </a:r>
            <a:endParaRPr lang="cs-CZ" baseline="0" dirty="0"/>
          </a:p>
          <a:p>
            <a:endParaRPr lang="cs-CZ" baseline="0" dirty="0"/>
          </a:p>
          <a:p>
            <a:r>
              <a:rPr lang="cs-CZ" baseline="0" dirty="0"/>
              <a:t>degree of segregation varies from region to region - need for additional financial support</a:t>
            </a:r>
          </a:p>
          <a:p>
            <a:r>
              <a:rPr lang="cs-CZ" baseline="0" dirty="0"/>
              <a:t>Expansion and stabilization of the positions of social educator, school assistant, social worker (PO, templates, unsystematic, obstacle to long-term planning)</a:t>
            </a:r>
          </a:p>
          <a:p>
            <a:r>
              <a:rPr lang="cs-CZ" baseline="0" dirty="0"/>
              <a:t>More money to teachers who will be involved in </a:t>
            </a:r>
            <a:r>
              <a:rPr lang="cs-CZ" baseline="0" dirty="0" err="1"/>
              <a:t>desegregation </a:t>
            </a:r>
            <a:r>
              <a:rPr lang="cs-CZ" baseline="0" dirty="0"/>
              <a:t>(extra AP work but not paid) - will this change with funding reform = inclusion ratio?</a:t>
            </a:r>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34</a:t>
            </a:fld>
            <a:endParaRPr lang="cs-CZ"/>
          </a:p>
        </p:txBody>
      </p:sp>
    </p:spTree>
    <p:extLst>
      <p:ext uri="{BB962C8B-B14F-4D97-AF65-F5344CB8AC3E}">
        <p14:creationId xmlns:p14="http://schemas.microsoft.com/office/powerpoint/2010/main" val="4169527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methodological guidance </a:t>
            </a:r>
            <a:r>
              <a:rPr lang="cs-CZ" baseline="0" dirty="0"/>
              <a:t>belongs mainly to the Ministry of Education and the National Institute of Education, but for schools these institutions may be distant, they come more into contact with the CSI, the CSI has a good overview from the hospitalizations</a:t>
            </a:r>
          </a:p>
          <a:p>
            <a:endParaRPr lang="cs-CZ" baseline="0" dirty="0"/>
          </a:p>
          <a:p>
            <a:r>
              <a:rPr lang="cs-CZ" dirty="0"/>
              <a:t>methods of working with children who require a higher level of support, so that schools are not alone</a:t>
            </a:r>
          </a:p>
          <a:p>
            <a:endParaRPr lang="cs-CZ" dirty="0"/>
          </a:p>
          <a:p>
            <a:r>
              <a:rPr lang="cs-CZ" dirty="0"/>
              <a:t>at the level of the local education network</a:t>
            </a:r>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35</a:t>
            </a:fld>
            <a:endParaRPr lang="cs-CZ"/>
          </a:p>
        </p:txBody>
      </p:sp>
    </p:spTree>
    <p:extLst>
      <p:ext uri="{BB962C8B-B14F-4D97-AF65-F5344CB8AC3E}">
        <p14:creationId xmlns:p14="http://schemas.microsoft.com/office/powerpoint/2010/main" val="2394259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the founder from the research - economic reasons, the building of </a:t>
            </a:r>
            <a:r>
              <a:rPr lang="cs-CZ" baseline="0" dirty="0"/>
              <a:t>the Roma school to be used for something else, communication with other schools (including teachers) and parents, </a:t>
            </a:r>
            <a:r>
              <a:rPr lang="cs-CZ" baseline="0" dirty="0" err="1"/>
              <a:t>overcrowding</a:t>
            </a:r>
            <a:r>
              <a:rPr lang="cs-CZ" baseline="0" dirty="0"/>
              <a:t>, second grade goes, first grade in nearby schools, cooperation with the municipal police (crossing the road)</a:t>
            </a:r>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36</a:t>
            </a:fld>
            <a:endParaRPr lang="cs-CZ"/>
          </a:p>
        </p:txBody>
      </p:sp>
    </p:spTree>
    <p:extLst>
      <p:ext uri="{BB962C8B-B14F-4D97-AF65-F5344CB8AC3E}">
        <p14:creationId xmlns:p14="http://schemas.microsoft.com/office/powerpoint/2010/main" val="2903370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aseline="0" dirty="0"/>
              <a:t>Unfortunately, it sometimes happens that </a:t>
            </a:r>
            <a:r>
              <a:rPr lang="cs-CZ" baseline="0" dirty="0" err="1"/>
              <a:t>headmasters </a:t>
            </a:r>
            <a:r>
              <a:rPr lang="cs-CZ" baseline="0" dirty="0"/>
              <a:t>informally send Romani families to Romani schools in the hallway (and sometimes in good faith), believing that they will be better off there.</a:t>
            </a:r>
          </a:p>
          <a:p>
            <a:r>
              <a:rPr lang="cs-CZ" baseline="0" dirty="0"/>
              <a:t>non-</a:t>
            </a:r>
            <a:r>
              <a:rPr lang="cs-CZ" baseline="0" dirty="0" err="1"/>
              <a:t>traditional</a:t>
            </a:r>
            <a:r>
              <a:rPr lang="cs-CZ" baseline="0" dirty="0"/>
              <a:t> </a:t>
            </a:r>
            <a:r>
              <a:rPr lang="cs-CZ" baseline="0" dirty="0" err="1"/>
              <a:t>class</a:t>
            </a:r>
            <a:r>
              <a:rPr lang="cs-CZ" baseline="0" dirty="0"/>
              <a:t> </a:t>
            </a:r>
            <a:r>
              <a:rPr lang="cs-CZ" baseline="0" dirty="0" err="1"/>
              <a:t>meetings</a:t>
            </a:r>
            <a:endParaRPr lang="cs-CZ" baseline="0" dirty="0"/>
          </a:p>
          <a:p>
            <a:r>
              <a:rPr lang="cs-CZ" baseline="0" dirty="0"/>
              <a:t>R-Bridges; transfer know-how from Roma schools to mainstream schools</a:t>
            </a:r>
          </a:p>
          <a:p>
            <a:r>
              <a:rPr lang="cs-CZ" baseline="0" dirty="0"/>
              <a:t>mutual fears of bullying, mediation Agency</a:t>
            </a:r>
          </a:p>
        </p:txBody>
      </p:sp>
      <p:sp>
        <p:nvSpPr>
          <p:cNvPr id="4" name="Zástupný symbol pro číslo snímku 3"/>
          <p:cNvSpPr>
            <a:spLocks noGrp="1"/>
          </p:cNvSpPr>
          <p:nvPr>
            <p:ph type="sldNum" sz="quarter" idx="10"/>
          </p:nvPr>
        </p:nvSpPr>
        <p:spPr/>
        <p:txBody>
          <a:bodyPr/>
          <a:lstStyle/>
          <a:p>
            <a:fld id="{4412F7DB-1B3F-4585-8ABF-8B9D978B9678}" type="slidenum">
              <a:rPr lang="cs-CZ" smtClean="0"/>
              <a:t>37</a:t>
            </a:fld>
            <a:endParaRPr lang="cs-CZ"/>
          </a:p>
        </p:txBody>
      </p:sp>
    </p:spTree>
    <p:extLst>
      <p:ext uri="{BB962C8B-B14F-4D97-AF65-F5344CB8AC3E}">
        <p14:creationId xmlns:p14="http://schemas.microsoft.com/office/powerpoint/2010/main" val="27703054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DADCD9-4CC7-4358-808D-5ADDCFF09F54}"/>
              </a:ext>
            </a:extLst>
          </p:cNvPr>
          <p:cNvSpPr>
            <a:spLocks noGrp="1"/>
          </p:cNvSpPr>
          <p:nvPr>
            <p:ph type="ctrTitle" hasCustomPrompt="1"/>
          </p:nvPr>
        </p:nvSpPr>
        <p:spPr>
          <a:xfrm>
            <a:off x="-44246" y="974884"/>
            <a:ext cx="9188246" cy="1856807"/>
          </a:xfrm>
          <a:noFill/>
          <a:ln>
            <a:noFill/>
          </a:ln>
        </p:spPr>
        <p:txBody>
          <a:bodyPr lIns="648000" anchor="ctr" anchorCtr="0">
            <a:normAutofit/>
          </a:bodyPr>
          <a:lstStyle>
            <a:lvl1pPr marL="0" indent="0" algn="l">
              <a:defRPr sz="3300">
                <a:solidFill>
                  <a:srgbClr val="008276"/>
                </a:solidFill>
              </a:defRPr>
            </a:lvl1pPr>
          </a:lstStyle>
          <a:p>
            <a:r>
              <a:rPr lang="en-US" noProof="0" dirty="0"/>
              <a:t>Presentation title</a:t>
            </a:r>
          </a:p>
        </p:txBody>
      </p:sp>
      <p:sp>
        <p:nvSpPr>
          <p:cNvPr id="3" name="Podnadpis 2">
            <a:extLst>
              <a:ext uri="{FF2B5EF4-FFF2-40B4-BE49-F238E27FC236}">
                <a16:creationId xmlns:a16="http://schemas.microsoft.com/office/drawing/2014/main" id="{5B32B835-7194-48BC-950F-A2A23A61C695}"/>
              </a:ext>
            </a:extLst>
          </p:cNvPr>
          <p:cNvSpPr>
            <a:spLocks noGrp="1"/>
          </p:cNvSpPr>
          <p:nvPr>
            <p:ph type="subTitle" idx="1" hasCustomPrompt="1"/>
          </p:nvPr>
        </p:nvSpPr>
        <p:spPr>
          <a:xfrm>
            <a:off x="-44245" y="5202238"/>
            <a:ext cx="6315997" cy="1655762"/>
          </a:xfrm>
          <a:solidFill>
            <a:srgbClr val="008276"/>
          </a:solidFill>
          <a:ln>
            <a:solidFill>
              <a:srgbClr val="008276"/>
            </a:solidFill>
          </a:ln>
        </p:spPr>
        <p:txBody>
          <a:bodyPr lIns="720000" anchor="ctr" anchorCtr="0">
            <a:normAutofit/>
          </a:bodyPr>
          <a:lstStyle>
            <a:lvl1pPr marL="0" indent="0" algn="l">
              <a:spcBef>
                <a:spcPts val="0"/>
              </a:spcBef>
              <a:buNone/>
              <a:defRPr sz="2400" b="1" i="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dirty="0"/>
              <a:t>report type</a:t>
            </a:r>
          </a:p>
        </p:txBody>
      </p:sp>
      <p:sp>
        <p:nvSpPr>
          <p:cNvPr id="11" name="Zástupný symbol pro text 10">
            <a:extLst>
              <a:ext uri="{FF2B5EF4-FFF2-40B4-BE49-F238E27FC236}">
                <a16:creationId xmlns:a16="http://schemas.microsoft.com/office/drawing/2014/main" id="{DBA5C3D0-A166-48A6-AE13-A7DB25D831D5}"/>
              </a:ext>
            </a:extLst>
          </p:cNvPr>
          <p:cNvSpPr>
            <a:spLocks noGrp="1"/>
          </p:cNvSpPr>
          <p:nvPr>
            <p:ph type="body" sz="quarter" idx="10" hasCustomPrompt="1"/>
          </p:nvPr>
        </p:nvSpPr>
        <p:spPr>
          <a:xfrm>
            <a:off x="6559845" y="486697"/>
            <a:ext cx="2141823" cy="502777"/>
          </a:xfrm>
        </p:spPr>
        <p:txBody>
          <a:bodyPr anchor="ctr" anchorCtr="0">
            <a:noAutofit/>
          </a:bodyPr>
          <a:lstStyle>
            <a:lvl1pPr marL="0" indent="0" algn="r">
              <a:buNone/>
              <a:defRPr sz="1800" b="1">
                <a:solidFill>
                  <a:schemeClr val="tx1"/>
                </a:solidFill>
              </a:defRPr>
            </a:lvl1pPr>
          </a:lstStyle>
          <a:p>
            <a:pPr lvl="0"/>
            <a:r>
              <a:rPr lang="en-US" noProof="0" dirty="0"/>
              <a:t>name surname</a:t>
            </a:r>
          </a:p>
        </p:txBody>
      </p:sp>
      <p:pic>
        <p:nvPicPr>
          <p:cNvPr id="17" name="Obrázek 16">
            <a:extLst>
              <a:ext uri="{FF2B5EF4-FFF2-40B4-BE49-F238E27FC236}">
                <a16:creationId xmlns:a16="http://schemas.microsoft.com/office/drawing/2014/main" id="{42F32869-EB23-4FB0-8023-EFDC01D2FB5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688298"/>
            <a:ext cx="9144000" cy="170688"/>
          </a:xfrm>
          <a:prstGeom prst="rect">
            <a:avLst/>
          </a:prstGeom>
        </p:spPr>
      </p:pic>
      <p:sp>
        <p:nvSpPr>
          <p:cNvPr id="19" name="Zástupný symbol obrázku 18">
            <a:extLst>
              <a:ext uri="{FF2B5EF4-FFF2-40B4-BE49-F238E27FC236}">
                <a16:creationId xmlns:a16="http://schemas.microsoft.com/office/drawing/2014/main" id="{4663E019-A5B4-4EE3-8096-7C363D1D5DFB}"/>
              </a:ext>
            </a:extLst>
          </p:cNvPr>
          <p:cNvSpPr>
            <a:spLocks noGrp="1"/>
          </p:cNvSpPr>
          <p:nvPr>
            <p:ph type="pic" sz="quarter" idx="11" hasCustomPrompt="1"/>
          </p:nvPr>
        </p:nvSpPr>
        <p:spPr>
          <a:xfrm>
            <a:off x="-44246" y="2906971"/>
            <a:ext cx="4536000" cy="2232000"/>
          </a:xfrm>
        </p:spPr>
        <p:txBody>
          <a:bodyPr/>
          <a:lstStyle>
            <a:lvl1pPr>
              <a:defRPr/>
            </a:lvl1pPr>
          </a:lstStyle>
          <a:p>
            <a:r>
              <a:rPr lang="en-US" noProof="0" dirty="0"/>
              <a:t>Click the icon to add an image.</a:t>
            </a:r>
          </a:p>
        </p:txBody>
      </p:sp>
      <p:sp>
        <p:nvSpPr>
          <p:cNvPr id="20" name="Zástupný symbol obrázku 18">
            <a:extLst>
              <a:ext uri="{FF2B5EF4-FFF2-40B4-BE49-F238E27FC236}">
                <a16:creationId xmlns:a16="http://schemas.microsoft.com/office/drawing/2014/main" id="{0F48F9AC-F5BF-43EE-A2C7-DCB85B97D365}"/>
              </a:ext>
            </a:extLst>
          </p:cNvPr>
          <p:cNvSpPr>
            <a:spLocks noGrp="1"/>
          </p:cNvSpPr>
          <p:nvPr>
            <p:ph type="pic" sz="quarter" idx="12" hasCustomPrompt="1"/>
          </p:nvPr>
        </p:nvSpPr>
        <p:spPr>
          <a:xfrm>
            <a:off x="4597764" y="2910237"/>
            <a:ext cx="4583768" cy="2232000"/>
          </a:xfrm>
        </p:spPr>
        <p:txBody>
          <a:bodyPr/>
          <a:lstStyle>
            <a:lvl1pPr>
              <a:defRPr/>
            </a:lvl1pPr>
          </a:lstStyle>
          <a:p>
            <a:r>
              <a:rPr lang="en-US" noProof="0" dirty="0"/>
              <a:t>Click the icon to add an image.</a:t>
            </a:r>
          </a:p>
        </p:txBody>
      </p:sp>
      <p:sp>
        <p:nvSpPr>
          <p:cNvPr id="22" name="Zástupný symbol pro text 21">
            <a:extLst>
              <a:ext uri="{FF2B5EF4-FFF2-40B4-BE49-F238E27FC236}">
                <a16:creationId xmlns:a16="http://schemas.microsoft.com/office/drawing/2014/main" id="{5E08AF9F-5C2D-405E-9A0F-732E2050937C}"/>
              </a:ext>
            </a:extLst>
          </p:cNvPr>
          <p:cNvSpPr>
            <a:spLocks noGrp="1"/>
          </p:cNvSpPr>
          <p:nvPr>
            <p:ph type="body" sz="quarter" idx="13" hasCustomPrompt="1"/>
          </p:nvPr>
        </p:nvSpPr>
        <p:spPr>
          <a:xfrm>
            <a:off x="6007894" y="5200190"/>
            <a:ext cx="3173638" cy="1655762"/>
          </a:xfrm>
          <a:solidFill>
            <a:srgbClr val="008276"/>
          </a:solidFill>
          <a:ln>
            <a:solidFill>
              <a:srgbClr val="008276"/>
            </a:solidFill>
          </a:ln>
        </p:spPr>
        <p:txBody>
          <a:bodyPr tIns="360000" rIns="720000" anchor="ctr" anchorCtr="0">
            <a:normAutofit/>
          </a:bodyPr>
          <a:lstStyle>
            <a:lvl1pPr marL="0" indent="0" algn="r">
              <a:buNone/>
              <a:defRPr sz="2400" b="1" cap="all" baseline="0">
                <a:solidFill>
                  <a:schemeClr val="bg1"/>
                </a:solidFill>
                <a:latin typeface="Calibri" panose="020F0502020204030204" pitchFamily="34" charset="0"/>
              </a:defRPr>
            </a:lvl1pPr>
          </a:lstStyle>
          <a:p>
            <a:pPr lvl="0"/>
            <a:r>
              <a:rPr lang="en-US" noProof="0" dirty="0"/>
              <a:t>year</a:t>
            </a:r>
          </a:p>
        </p:txBody>
      </p:sp>
      <p:pic>
        <p:nvPicPr>
          <p:cNvPr id="5" name="Obrázek 4">
            <a:extLst>
              <a:ext uri="{FF2B5EF4-FFF2-40B4-BE49-F238E27FC236}">
                <a16:creationId xmlns:a16="http://schemas.microsoft.com/office/drawing/2014/main" id="{79BD23CA-37E6-47BE-A3BD-E76D7EB89C34}"/>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505559" y="249671"/>
            <a:ext cx="2880000" cy="653693"/>
          </a:xfrm>
          <a:prstGeom prst="rect">
            <a:avLst/>
          </a:prstGeom>
        </p:spPr>
      </p:pic>
    </p:spTree>
    <p:extLst>
      <p:ext uri="{BB962C8B-B14F-4D97-AF65-F5344CB8AC3E}">
        <p14:creationId xmlns:p14="http://schemas.microsoft.com/office/powerpoint/2010/main" val="2792903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_Předělová strana modrá">
    <p:spTree>
      <p:nvGrpSpPr>
        <p:cNvPr id="1" name=""/>
        <p:cNvGrpSpPr/>
        <p:nvPr/>
      </p:nvGrpSpPr>
      <p:grpSpPr>
        <a:xfrm>
          <a:off x="0" y="0"/>
          <a:ext cx="0" cy="0"/>
          <a:chOff x="0" y="0"/>
          <a:chExt cx="0" cy="0"/>
        </a:xfrm>
      </p:grpSpPr>
      <p:sp>
        <p:nvSpPr>
          <p:cNvPr id="4" name="Zástupný symbol obrázku 3">
            <a:extLst>
              <a:ext uri="{FF2B5EF4-FFF2-40B4-BE49-F238E27FC236}">
                <a16:creationId xmlns:a16="http://schemas.microsoft.com/office/drawing/2014/main" id="{3717BE62-0014-45B7-9D82-70BD03605747}"/>
              </a:ext>
            </a:extLst>
          </p:cNvPr>
          <p:cNvSpPr>
            <a:spLocks noGrp="1"/>
          </p:cNvSpPr>
          <p:nvPr>
            <p:ph type="pic" sz="quarter" idx="16" hasCustomPrompt="1"/>
          </p:nvPr>
        </p:nvSpPr>
        <p:spPr>
          <a:xfrm>
            <a:off x="0" y="0"/>
            <a:ext cx="9144000" cy="6858000"/>
          </a:xfrm>
        </p:spPr>
        <p:txBody>
          <a:bodyPr anchor="ctr" anchorCtr="0"/>
          <a:lstStyle>
            <a:lvl1pPr marL="0" indent="0">
              <a:buNone/>
              <a:defRPr/>
            </a:lvl1pPr>
          </a:lstStyle>
          <a:p>
            <a:r>
              <a:rPr lang="en-US" noProof="0" dirty="0"/>
              <a:t>Picture.</a:t>
            </a:r>
          </a:p>
        </p:txBody>
      </p:sp>
      <p:sp>
        <p:nvSpPr>
          <p:cNvPr id="15" name="Nadpis 1">
            <a:extLst>
              <a:ext uri="{FF2B5EF4-FFF2-40B4-BE49-F238E27FC236}">
                <a16:creationId xmlns:a16="http://schemas.microsoft.com/office/drawing/2014/main" id="{0FBD9941-1351-4307-864A-F5EA5E0FD7EA}"/>
              </a:ext>
            </a:extLst>
          </p:cNvPr>
          <p:cNvSpPr>
            <a:spLocks noGrp="1"/>
          </p:cNvSpPr>
          <p:nvPr>
            <p:ph type="title" hasCustomPrompt="1"/>
          </p:nvPr>
        </p:nvSpPr>
        <p:spPr>
          <a:xfrm>
            <a:off x="0" y="1"/>
            <a:ext cx="9144000" cy="1913020"/>
          </a:xfrm>
        </p:spPr>
        <p:txBody>
          <a:bodyPr/>
          <a:lstStyle>
            <a:lvl1pPr>
              <a:defRPr>
                <a:solidFill>
                  <a:schemeClr val="bg1"/>
                </a:solidFill>
              </a:defRPr>
            </a:lvl1pPr>
          </a:lstStyle>
          <a:p>
            <a:r>
              <a:rPr lang="en-US" noProof="0" dirty="0"/>
              <a:t>title of page</a:t>
            </a:r>
          </a:p>
        </p:txBody>
      </p:sp>
      <p:sp>
        <p:nvSpPr>
          <p:cNvPr id="9" name="Zástupný symbol pro text 8">
            <a:extLst>
              <a:ext uri="{FF2B5EF4-FFF2-40B4-BE49-F238E27FC236}">
                <a16:creationId xmlns:a16="http://schemas.microsoft.com/office/drawing/2014/main" id="{CB904088-836B-4F96-832E-C43FDB462DF5}"/>
              </a:ext>
            </a:extLst>
          </p:cNvPr>
          <p:cNvSpPr>
            <a:spLocks noGrp="1"/>
          </p:cNvSpPr>
          <p:nvPr>
            <p:ph type="body" sz="quarter" idx="15" hasCustomPrompt="1"/>
          </p:nvPr>
        </p:nvSpPr>
        <p:spPr>
          <a:xfrm>
            <a:off x="616618" y="4596063"/>
            <a:ext cx="8527382" cy="1648325"/>
          </a:xfrm>
          <a:solidFill>
            <a:srgbClr val="AA0546">
              <a:alpha val="80000"/>
            </a:srgbClr>
          </a:solidFill>
          <a:ln>
            <a:noFill/>
          </a:ln>
        </p:spPr>
        <p:txBody>
          <a:bodyPr>
            <a:normAutofit/>
          </a:bodyPr>
          <a:lstStyle>
            <a:lvl1pPr marL="0" indent="0">
              <a:buNone/>
              <a:defRPr sz="2400">
                <a:solidFill>
                  <a:schemeClr val="bg1"/>
                </a:solidFill>
              </a:defRPr>
            </a:lvl1pPr>
          </a:lstStyle>
          <a:p>
            <a:pPr lvl="0"/>
            <a:r>
              <a:rPr lang="en-US" noProof="0" dirty="0"/>
              <a:t>text</a:t>
            </a:r>
          </a:p>
        </p:txBody>
      </p:sp>
    </p:spTree>
    <p:extLst>
      <p:ext uri="{BB962C8B-B14F-4D97-AF65-F5344CB8AC3E}">
        <p14:creationId xmlns:p14="http://schemas.microsoft.com/office/powerpoint/2010/main" val="2206684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Předělová strana modrá">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DB7BFEE9-F05E-4DF8-9177-4E764E1480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Nadpis 1">
            <a:extLst>
              <a:ext uri="{FF2B5EF4-FFF2-40B4-BE49-F238E27FC236}">
                <a16:creationId xmlns:a16="http://schemas.microsoft.com/office/drawing/2014/main" id="{0FBD9941-1351-4307-864A-F5EA5E0FD7EA}"/>
              </a:ext>
            </a:extLst>
          </p:cNvPr>
          <p:cNvSpPr>
            <a:spLocks noGrp="1"/>
          </p:cNvSpPr>
          <p:nvPr>
            <p:ph type="title" hasCustomPrompt="1"/>
          </p:nvPr>
        </p:nvSpPr>
        <p:spPr>
          <a:xfrm>
            <a:off x="0" y="1"/>
            <a:ext cx="9144000" cy="1913020"/>
          </a:xfrm>
        </p:spPr>
        <p:txBody>
          <a:bodyPr/>
          <a:lstStyle>
            <a:lvl1pPr>
              <a:defRPr>
                <a:solidFill>
                  <a:schemeClr val="bg1"/>
                </a:solidFill>
              </a:defRPr>
            </a:lvl1pPr>
          </a:lstStyle>
          <a:p>
            <a:r>
              <a:rPr lang="en-US" noProof="0" dirty="0"/>
              <a:t>title of page</a:t>
            </a:r>
          </a:p>
        </p:txBody>
      </p:sp>
      <p:sp>
        <p:nvSpPr>
          <p:cNvPr id="9" name="Zástupný symbol pro text 8">
            <a:extLst>
              <a:ext uri="{FF2B5EF4-FFF2-40B4-BE49-F238E27FC236}">
                <a16:creationId xmlns:a16="http://schemas.microsoft.com/office/drawing/2014/main" id="{CB904088-836B-4F96-832E-C43FDB462DF5}"/>
              </a:ext>
            </a:extLst>
          </p:cNvPr>
          <p:cNvSpPr>
            <a:spLocks noGrp="1"/>
          </p:cNvSpPr>
          <p:nvPr>
            <p:ph type="body" sz="quarter" idx="15" hasCustomPrompt="1"/>
          </p:nvPr>
        </p:nvSpPr>
        <p:spPr>
          <a:xfrm>
            <a:off x="616618" y="4596063"/>
            <a:ext cx="8527382" cy="1648325"/>
          </a:xfrm>
          <a:solidFill>
            <a:srgbClr val="008276">
              <a:alpha val="80000"/>
            </a:srgbClr>
          </a:solidFill>
          <a:ln>
            <a:solidFill>
              <a:srgbClr val="008276"/>
            </a:solidFill>
          </a:ln>
        </p:spPr>
        <p:txBody>
          <a:bodyPr>
            <a:normAutofit/>
          </a:bodyPr>
          <a:lstStyle>
            <a:lvl1pPr marL="0" indent="0">
              <a:buNone/>
              <a:defRPr sz="2400">
                <a:solidFill>
                  <a:schemeClr val="bg1"/>
                </a:solidFill>
              </a:defRPr>
            </a:lvl1pPr>
          </a:lstStyle>
          <a:p>
            <a:pPr lvl="0"/>
            <a:r>
              <a:rPr lang="en-US" noProof="0" dirty="0"/>
              <a:t>text</a:t>
            </a:r>
          </a:p>
        </p:txBody>
      </p:sp>
    </p:spTree>
    <p:extLst>
      <p:ext uri="{BB962C8B-B14F-4D97-AF65-F5344CB8AC3E}">
        <p14:creationId xmlns:p14="http://schemas.microsoft.com/office/powerpoint/2010/main" val="23537996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adpis jednořadkový a obsah">
    <p:spTree>
      <p:nvGrpSpPr>
        <p:cNvPr id="1" name=""/>
        <p:cNvGrpSpPr/>
        <p:nvPr/>
      </p:nvGrpSpPr>
      <p:grpSpPr>
        <a:xfrm>
          <a:off x="0" y="0"/>
          <a:ext cx="0" cy="0"/>
          <a:chOff x="0" y="0"/>
          <a:chExt cx="0" cy="0"/>
        </a:xfrm>
      </p:grpSpPr>
      <p:sp>
        <p:nvSpPr>
          <p:cNvPr id="19" name="Obdélník 18">
            <a:extLst>
              <a:ext uri="{FF2B5EF4-FFF2-40B4-BE49-F238E27FC236}">
                <a16:creationId xmlns:a16="http://schemas.microsoft.com/office/drawing/2014/main" id="{6D773097-E1D1-4068-BFDF-28B0431E804D}"/>
              </a:ext>
            </a:extLst>
          </p:cNvPr>
          <p:cNvSpPr/>
          <p:nvPr userDrawn="1"/>
        </p:nvSpPr>
        <p:spPr>
          <a:xfrm>
            <a:off x="0" y="0"/>
            <a:ext cx="9180000" cy="1385155"/>
          </a:xfrm>
          <a:prstGeom prst="rect">
            <a:avLst/>
          </a:prstGeom>
          <a:solidFill>
            <a:srgbClr val="AA0546"/>
          </a:solidFill>
          <a:ln>
            <a:solidFill>
              <a:srgbClr val="005F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a:p>
        </p:txBody>
      </p:sp>
      <p:sp>
        <p:nvSpPr>
          <p:cNvPr id="15" name="Nadpis 1">
            <a:extLst>
              <a:ext uri="{FF2B5EF4-FFF2-40B4-BE49-F238E27FC236}">
                <a16:creationId xmlns:a16="http://schemas.microsoft.com/office/drawing/2014/main" id="{0FBD9941-1351-4307-864A-F5EA5E0FD7EA}"/>
              </a:ext>
            </a:extLst>
          </p:cNvPr>
          <p:cNvSpPr>
            <a:spLocks noGrp="1"/>
          </p:cNvSpPr>
          <p:nvPr>
            <p:ph type="title" hasCustomPrompt="1"/>
          </p:nvPr>
        </p:nvSpPr>
        <p:spPr>
          <a:xfrm>
            <a:off x="0" y="1"/>
            <a:ext cx="9144000" cy="1385155"/>
          </a:xfrm>
        </p:spPr>
        <p:txBody>
          <a:bodyPr/>
          <a:lstStyle>
            <a:lvl1pPr>
              <a:defRPr/>
            </a:lvl1pPr>
          </a:lstStyle>
          <a:p>
            <a:r>
              <a:rPr lang="en-US" noProof="0" dirty="0"/>
              <a:t>single line title</a:t>
            </a:r>
          </a:p>
        </p:txBody>
      </p:sp>
      <p:sp>
        <p:nvSpPr>
          <p:cNvPr id="3" name="Zástupný symbol pro obsah 2">
            <a:extLst>
              <a:ext uri="{FF2B5EF4-FFF2-40B4-BE49-F238E27FC236}">
                <a16:creationId xmlns:a16="http://schemas.microsoft.com/office/drawing/2014/main" id="{9EB65C06-7458-4B09-87AF-9E8F9E339E28}"/>
              </a:ext>
            </a:extLst>
          </p:cNvPr>
          <p:cNvSpPr>
            <a:spLocks noGrp="1"/>
          </p:cNvSpPr>
          <p:nvPr>
            <p:ph idx="1" hasCustomPrompt="1"/>
          </p:nvPr>
        </p:nvSpPr>
        <p:spPr>
          <a:xfrm>
            <a:off x="628650" y="1678676"/>
            <a:ext cx="7945391" cy="4439706"/>
          </a:xfrm>
        </p:spPr>
        <p:txBody>
          <a:bodyPr/>
          <a:lstStyle>
            <a:lvl1pPr marL="0" indent="0">
              <a:buNone/>
              <a:defRPr/>
            </a:lvl1pPr>
          </a:lstStyle>
          <a:p>
            <a:pPr lvl="0"/>
            <a:r>
              <a:rPr lang="en-US" noProof="0" dirty="0"/>
              <a:t>Click to insert text.</a:t>
            </a:r>
          </a:p>
        </p:txBody>
      </p:sp>
      <p:sp>
        <p:nvSpPr>
          <p:cNvPr id="6" name="Zástupný symbol pro číslo snímku 5">
            <a:extLst>
              <a:ext uri="{FF2B5EF4-FFF2-40B4-BE49-F238E27FC236}">
                <a16:creationId xmlns:a16="http://schemas.microsoft.com/office/drawing/2014/main" id="{FA4CE084-D11D-42CE-A2D3-310DA1C55994}"/>
              </a:ext>
            </a:extLst>
          </p:cNvPr>
          <p:cNvSpPr>
            <a:spLocks noGrp="1"/>
          </p:cNvSpPr>
          <p:nvPr>
            <p:ph type="sldNum" sz="quarter" idx="12"/>
          </p:nvPr>
        </p:nvSpPr>
        <p:spPr>
          <a:xfrm>
            <a:off x="6478418" y="6479183"/>
            <a:ext cx="2095623" cy="365125"/>
          </a:xfrm>
        </p:spPr>
        <p:txBody>
          <a:bodyPr/>
          <a:lstStyle>
            <a:lvl1pPr>
              <a:defRPr>
                <a:solidFill>
                  <a:srgbClr val="008276"/>
                </a:solidFill>
              </a:defRPr>
            </a:lvl1pPr>
          </a:lstStyle>
          <a:p>
            <a:fld id="{D83BD07D-5885-48DF-B570-0C7EF7FA7CBC}" type="slidenum">
              <a:rPr lang="en-US" noProof="0" smtClean="0"/>
              <a:pPr/>
              <a:t>‹#›</a:t>
            </a:fld>
            <a:endParaRPr lang="en-US" noProof="0"/>
          </a:p>
        </p:txBody>
      </p:sp>
      <p:sp>
        <p:nvSpPr>
          <p:cNvPr id="9" name="Zástupný symbol pro text 8">
            <a:extLst>
              <a:ext uri="{FF2B5EF4-FFF2-40B4-BE49-F238E27FC236}">
                <a16:creationId xmlns:a16="http://schemas.microsoft.com/office/drawing/2014/main" id="{CB904088-836B-4F96-832E-C43FDB462DF5}"/>
              </a:ext>
            </a:extLst>
          </p:cNvPr>
          <p:cNvSpPr>
            <a:spLocks noGrp="1"/>
          </p:cNvSpPr>
          <p:nvPr>
            <p:ph type="body" sz="quarter" idx="15" hasCustomPrompt="1"/>
          </p:nvPr>
        </p:nvSpPr>
        <p:spPr>
          <a:xfrm>
            <a:off x="628650" y="6478589"/>
            <a:ext cx="5716191" cy="365125"/>
          </a:xfrm>
        </p:spPr>
        <p:txBody>
          <a:bodyPr>
            <a:normAutofit/>
          </a:bodyPr>
          <a:lstStyle>
            <a:lvl1pPr marL="0" indent="0">
              <a:buNone/>
              <a:defRPr sz="1600"/>
            </a:lvl1pPr>
          </a:lstStyle>
          <a:p>
            <a:pPr lvl="0"/>
            <a:r>
              <a:rPr lang="en-US" noProof="0" dirty="0"/>
              <a:t>place to note</a:t>
            </a:r>
          </a:p>
        </p:txBody>
      </p:sp>
      <p:pic>
        <p:nvPicPr>
          <p:cNvPr id="10" name="Obrázek 9">
            <a:extLst>
              <a:ext uri="{FF2B5EF4-FFF2-40B4-BE49-F238E27FC236}">
                <a16:creationId xmlns:a16="http://schemas.microsoft.com/office/drawing/2014/main" id="{4D06471E-6A54-49E7-A938-FDDAAE6039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398025"/>
            <a:ext cx="9144000" cy="128015"/>
          </a:xfrm>
          <a:prstGeom prst="rect">
            <a:avLst/>
          </a:prstGeom>
        </p:spPr>
      </p:pic>
      <p:pic>
        <p:nvPicPr>
          <p:cNvPr id="11" name="Obrázek 10">
            <a:extLst>
              <a:ext uri="{FF2B5EF4-FFF2-40B4-BE49-F238E27FC236}">
                <a16:creationId xmlns:a16="http://schemas.microsoft.com/office/drawing/2014/main" id="{BE6FF2C8-2452-4FC7-B9C5-19F429A96AB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69077" y="485421"/>
            <a:ext cx="2135596" cy="540001"/>
          </a:xfrm>
          <a:prstGeom prst="rect">
            <a:avLst/>
          </a:prstGeom>
        </p:spPr>
      </p:pic>
    </p:spTree>
    <p:extLst>
      <p:ext uri="{BB962C8B-B14F-4D97-AF65-F5344CB8AC3E}">
        <p14:creationId xmlns:p14="http://schemas.microsoft.com/office/powerpoint/2010/main" val="30636078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Nadpis dvouřádkový">
    <p:spTree>
      <p:nvGrpSpPr>
        <p:cNvPr id="1" name=""/>
        <p:cNvGrpSpPr/>
        <p:nvPr/>
      </p:nvGrpSpPr>
      <p:grpSpPr>
        <a:xfrm>
          <a:off x="0" y="0"/>
          <a:ext cx="0" cy="0"/>
          <a:chOff x="0" y="0"/>
          <a:chExt cx="0" cy="0"/>
        </a:xfrm>
      </p:grpSpPr>
      <p:sp>
        <p:nvSpPr>
          <p:cNvPr id="19" name="Obdélník 18">
            <a:extLst>
              <a:ext uri="{FF2B5EF4-FFF2-40B4-BE49-F238E27FC236}">
                <a16:creationId xmlns:a16="http://schemas.microsoft.com/office/drawing/2014/main" id="{6D773097-E1D1-4068-BFDF-28B0431E804D}"/>
              </a:ext>
            </a:extLst>
          </p:cNvPr>
          <p:cNvSpPr/>
          <p:nvPr userDrawn="1"/>
        </p:nvSpPr>
        <p:spPr>
          <a:xfrm>
            <a:off x="0" y="0"/>
            <a:ext cx="9180000" cy="1385155"/>
          </a:xfrm>
          <a:prstGeom prst="rect">
            <a:avLst/>
          </a:prstGeom>
          <a:solidFill>
            <a:srgbClr val="AA0546"/>
          </a:solidFill>
          <a:ln>
            <a:solidFill>
              <a:srgbClr val="005F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a:p>
        </p:txBody>
      </p:sp>
      <p:sp>
        <p:nvSpPr>
          <p:cNvPr id="15" name="Nadpis 1">
            <a:extLst>
              <a:ext uri="{FF2B5EF4-FFF2-40B4-BE49-F238E27FC236}">
                <a16:creationId xmlns:a16="http://schemas.microsoft.com/office/drawing/2014/main" id="{0FBD9941-1351-4307-864A-F5EA5E0FD7EA}"/>
              </a:ext>
            </a:extLst>
          </p:cNvPr>
          <p:cNvSpPr>
            <a:spLocks noGrp="1"/>
          </p:cNvSpPr>
          <p:nvPr>
            <p:ph type="title" hasCustomPrompt="1"/>
          </p:nvPr>
        </p:nvSpPr>
        <p:spPr>
          <a:xfrm>
            <a:off x="0" y="1"/>
            <a:ext cx="9144000" cy="1385155"/>
          </a:xfrm>
        </p:spPr>
        <p:txBody>
          <a:bodyPr/>
          <a:lstStyle>
            <a:lvl1pPr>
              <a:defRPr/>
            </a:lvl1pPr>
          </a:lstStyle>
          <a:p>
            <a:r>
              <a:rPr lang="en-US" noProof="0" dirty="0"/>
              <a:t>first line of title</a:t>
            </a:r>
          </a:p>
        </p:txBody>
      </p:sp>
      <p:sp>
        <p:nvSpPr>
          <p:cNvPr id="6" name="Zástupný symbol pro číslo snímku 5">
            <a:extLst>
              <a:ext uri="{FF2B5EF4-FFF2-40B4-BE49-F238E27FC236}">
                <a16:creationId xmlns:a16="http://schemas.microsoft.com/office/drawing/2014/main" id="{FA4CE084-D11D-42CE-A2D3-310DA1C55994}"/>
              </a:ext>
            </a:extLst>
          </p:cNvPr>
          <p:cNvSpPr>
            <a:spLocks noGrp="1"/>
          </p:cNvSpPr>
          <p:nvPr>
            <p:ph type="sldNum" sz="quarter" idx="12"/>
          </p:nvPr>
        </p:nvSpPr>
        <p:spPr>
          <a:xfrm>
            <a:off x="6478418" y="6479183"/>
            <a:ext cx="2095623" cy="365125"/>
          </a:xfrm>
        </p:spPr>
        <p:txBody>
          <a:bodyPr/>
          <a:lstStyle>
            <a:lvl1pPr>
              <a:defRPr>
                <a:solidFill>
                  <a:srgbClr val="008276"/>
                </a:solidFill>
              </a:defRPr>
            </a:lvl1pPr>
          </a:lstStyle>
          <a:p>
            <a:fld id="{D83BD07D-5885-48DF-B570-0C7EF7FA7CBC}" type="slidenum">
              <a:rPr lang="en-US" noProof="0" smtClean="0"/>
              <a:pPr/>
              <a:t>‹#›</a:t>
            </a:fld>
            <a:endParaRPr lang="en-US" noProof="0"/>
          </a:p>
        </p:txBody>
      </p:sp>
      <p:sp>
        <p:nvSpPr>
          <p:cNvPr id="9" name="Zástupný symbol pro text 8">
            <a:extLst>
              <a:ext uri="{FF2B5EF4-FFF2-40B4-BE49-F238E27FC236}">
                <a16:creationId xmlns:a16="http://schemas.microsoft.com/office/drawing/2014/main" id="{CB904088-836B-4F96-832E-C43FDB462DF5}"/>
              </a:ext>
            </a:extLst>
          </p:cNvPr>
          <p:cNvSpPr>
            <a:spLocks noGrp="1"/>
          </p:cNvSpPr>
          <p:nvPr>
            <p:ph type="body" sz="quarter" idx="15" hasCustomPrompt="1"/>
          </p:nvPr>
        </p:nvSpPr>
        <p:spPr>
          <a:xfrm>
            <a:off x="628650" y="6478589"/>
            <a:ext cx="5716191" cy="365125"/>
          </a:xfrm>
        </p:spPr>
        <p:txBody>
          <a:bodyPr>
            <a:normAutofit/>
          </a:bodyPr>
          <a:lstStyle>
            <a:lvl1pPr marL="0" indent="0">
              <a:buNone/>
              <a:defRPr sz="1600"/>
            </a:lvl1pPr>
          </a:lstStyle>
          <a:p>
            <a:pPr lvl="0"/>
            <a:r>
              <a:rPr lang="en-US" noProof="0" dirty="0"/>
              <a:t>place to note</a:t>
            </a:r>
          </a:p>
        </p:txBody>
      </p:sp>
      <p:sp>
        <p:nvSpPr>
          <p:cNvPr id="11" name="Zástupný symbol pro text 10">
            <a:extLst>
              <a:ext uri="{FF2B5EF4-FFF2-40B4-BE49-F238E27FC236}">
                <a16:creationId xmlns:a16="http://schemas.microsoft.com/office/drawing/2014/main" id="{61BD0127-6D03-4DD7-BD1B-E839F028DB5F}"/>
              </a:ext>
            </a:extLst>
          </p:cNvPr>
          <p:cNvSpPr>
            <a:spLocks noGrp="1"/>
          </p:cNvSpPr>
          <p:nvPr>
            <p:ph type="body" sz="quarter" idx="16" hasCustomPrompt="1"/>
          </p:nvPr>
        </p:nvSpPr>
        <p:spPr>
          <a:xfrm>
            <a:off x="569957" y="871622"/>
            <a:ext cx="5476001" cy="405266"/>
          </a:xfrm>
        </p:spPr>
        <p:txBody>
          <a:bodyPr>
            <a:normAutofit/>
          </a:bodyPr>
          <a:lstStyle>
            <a:lvl1pPr marL="0" indent="0">
              <a:buNone/>
              <a:defRPr sz="2800" b="1">
                <a:solidFill>
                  <a:schemeClr val="bg1"/>
                </a:solidFill>
              </a:defRPr>
            </a:lvl1pPr>
          </a:lstStyle>
          <a:p>
            <a:pPr lvl="0"/>
            <a:r>
              <a:rPr lang="en-US" noProof="0" dirty="0"/>
              <a:t>second line of text</a:t>
            </a:r>
          </a:p>
        </p:txBody>
      </p:sp>
      <p:pic>
        <p:nvPicPr>
          <p:cNvPr id="10" name="Obrázek 9">
            <a:extLst>
              <a:ext uri="{FF2B5EF4-FFF2-40B4-BE49-F238E27FC236}">
                <a16:creationId xmlns:a16="http://schemas.microsoft.com/office/drawing/2014/main" id="{74ED67B7-57CB-4CEF-A704-5AA6C53E87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398025"/>
            <a:ext cx="9144000" cy="128015"/>
          </a:xfrm>
          <a:prstGeom prst="rect">
            <a:avLst/>
          </a:prstGeom>
        </p:spPr>
      </p:pic>
      <p:sp>
        <p:nvSpPr>
          <p:cNvPr id="13" name="Zástupný symbol pro obsah 2">
            <a:extLst>
              <a:ext uri="{FF2B5EF4-FFF2-40B4-BE49-F238E27FC236}">
                <a16:creationId xmlns:a16="http://schemas.microsoft.com/office/drawing/2014/main" id="{34F805CF-4514-4A54-8FC2-983C425FA345}"/>
              </a:ext>
            </a:extLst>
          </p:cNvPr>
          <p:cNvSpPr>
            <a:spLocks noGrp="1"/>
          </p:cNvSpPr>
          <p:nvPr>
            <p:ph idx="1" hasCustomPrompt="1"/>
          </p:nvPr>
        </p:nvSpPr>
        <p:spPr>
          <a:xfrm>
            <a:off x="628650" y="1678676"/>
            <a:ext cx="7945391" cy="4439706"/>
          </a:xfrm>
        </p:spPr>
        <p:txBody>
          <a:bodyPr/>
          <a:lstStyle>
            <a:lvl1pPr marL="0" indent="0">
              <a:buNone/>
              <a:defRPr/>
            </a:lvl1pPr>
          </a:lstStyle>
          <a:p>
            <a:pPr lvl="0"/>
            <a:r>
              <a:rPr lang="en-US" noProof="0" dirty="0"/>
              <a:t>Click to insert text.</a:t>
            </a:r>
          </a:p>
        </p:txBody>
      </p:sp>
      <p:pic>
        <p:nvPicPr>
          <p:cNvPr id="14" name="Obrázek 13">
            <a:extLst>
              <a:ext uri="{FF2B5EF4-FFF2-40B4-BE49-F238E27FC236}">
                <a16:creationId xmlns:a16="http://schemas.microsoft.com/office/drawing/2014/main" id="{08E2E93F-1D8F-473B-AD82-40C27DDFE99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69077" y="485421"/>
            <a:ext cx="2135596" cy="540001"/>
          </a:xfrm>
          <a:prstGeom prst="rect">
            <a:avLst/>
          </a:prstGeom>
        </p:spPr>
      </p:pic>
    </p:spTree>
    <p:extLst>
      <p:ext uri="{BB962C8B-B14F-4D97-AF65-F5344CB8AC3E}">
        <p14:creationId xmlns:p14="http://schemas.microsoft.com/office/powerpoint/2010/main" val="5886157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Nadpis jednořadkový a citace">
    <p:spTree>
      <p:nvGrpSpPr>
        <p:cNvPr id="1" name=""/>
        <p:cNvGrpSpPr/>
        <p:nvPr/>
      </p:nvGrpSpPr>
      <p:grpSpPr>
        <a:xfrm>
          <a:off x="0" y="0"/>
          <a:ext cx="0" cy="0"/>
          <a:chOff x="0" y="0"/>
          <a:chExt cx="0" cy="0"/>
        </a:xfrm>
      </p:grpSpPr>
      <p:sp>
        <p:nvSpPr>
          <p:cNvPr id="14" name="Obdélník 13">
            <a:extLst>
              <a:ext uri="{FF2B5EF4-FFF2-40B4-BE49-F238E27FC236}">
                <a16:creationId xmlns:a16="http://schemas.microsoft.com/office/drawing/2014/main" id="{0E3082C6-27F3-4E0F-A78D-958E911D15E1}"/>
              </a:ext>
            </a:extLst>
          </p:cNvPr>
          <p:cNvSpPr/>
          <p:nvPr userDrawn="1"/>
        </p:nvSpPr>
        <p:spPr>
          <a:xfrm>
            <a:off x="6407623" y="1678634"/>
            <a:ext cx="2160000" cy="2160000"/>
          </a:xfrm>
          <a:prstGeom prst="rect">
            <a:avLst/>
          </a:prstGeom>
          <a:solidFill>
            <a:srgbClr val="AA0546"/>
          </a:solidFill>
          <a:ln>
            <a:solidFill>
              <a:srgbClr val="005F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a:p>
        </p:txBody>
      </p:sp>
      <p:sp>
        <p:nvSpPr>
          <p:cNvPr id="19" name="Obdélník 18">
            <a:extLst>
              <a:ext uri="{FF2B5EF4-FFF2-40B4-BE49-F238E27FC236}">
                <a16:creationId xmlns:a16="http://schemas.microsoft.com/office/drawing/2014/main" id="{6D773097-E1D1-4068-BFDF-28B0431E804D}"/>
              </a:ext>
            </a:extLst>
          </p:cNvPr>
          <p:cNvSpPr/>
          <p:nvPr userDrawn="1"/>
        </p:nvSpPr>
        <p:spPr>
          <a:xfrm>
            <a:off x="-13447" y="0"/>
            <a:ext cx="9180000" cy="1385155"/>
          </a:xfrm>
          <a:prstGeom prst="rect">
            <a:avLst/>
          </a:prstGeom>
          <a:solidFill>
            <a:srgbClr val="AA0546"/>
          </a:solidFill>
          <a:ln>
            <a:solidFill>
              <a:srgbClr val="005F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a:p>
        </p:txBody>
      </p:sp>
      <p:sp>
        <p:nvSpPr>
          <p:cNvPr id="4" name="Zástupný symbol pro text 3">
            <a:extLst>
              <a:ext uri="{FF2B5EF4-FFF2-40B4-BE49-F238E27FC236}">
                <a16:creationId xmlns:a16="http://schemas.microsoft.com/office/drawing/2014/main" id="{CD481A2F-9ED0-49D2-8CCC-7E3C31155616}"/>
              </a:ext>
            </a:extLst>
          </p:cNvPr>
          <p:cNvSpPr>
            <a:spLocks noGrp="1"/>
          </p:cNvSpPr>
          <p:nvPr>
            <p:ph type="body" sz="quarter" idx="13" hasCustomPrompt="1"/>
          </p:nvPr>
        </p:nvSpPr>
        <p:spPr>
          <a:xfrm>
            <a:off x="6407623" y="1701770"/>
            <a:ext cx="2160000" cy="2160000"/>
          </a:xfrm>
          <a:noFill/>
          <a:ln>
            <a:noFill/>
          </a:ln>
        </p:spPr>
        <p:txBody>
          <a:bodyPr anchor="ctr" anchorCtr="0">
            <a:normAutofit/>
          </a:bodyPr>
          <a:lstStyle>
            <a:lvl1pPr marL="266700" indent="0">
              <a:buNone/>
              <a:defRPr sz="2100">
                <a:solidFill>
                  <a:schemeClr val="bg1"/>
                </a:solidFill>
              </a:defRPr>
            </a:lvl1pPr>
          </a:lstStyle>
          <a:p>
            <a:pPr lvl="0"/>
            <a:r>
              <a:rPr lang="en-US" noProof="0" dirty="0"/>
              <a:t>citation or small text</a:t>
            </a:r>
          </a:p>
        </p:txBody>
      </p:sp>
      <p:sp>
        <p:nvSpPr>
          <p:cNvPr id="15" name="Nadpis 1">
            <a:extLst>
              <a:ext uri="{FF2B5EF4-FFF2-40B4-BE49-F238E27FC236}">
                <a16:creationId xmlns:a16="http://schemas.microsoft.com/office/drawing/2014/main" id="{0FBD9941-1351-4307-864A-F5EA5E0FD7EA}"/>
              </a:ext>
            </a:extLst>
          </p:cNvPr>
          <p:cNvSpPr>
            <a:spLocks noGrp="1"/>
          </p:cNvSpPr>
          <p:nvPr>
            <p:ph type="title" hasCustomPrompt="1"/>
          </p:nvPr>
        </p:nvSpPr>
        <p:spPr>
          <a:xfrm>
            <a:off x="13447" y="1"/>
            <a:ext cx="9144000" cy="1385155"/>
          </a:xfrm>
        </p:spPr>
        <p:txBody>
          <a:bodyPr/>
          <a:lstStyle>
            <a:lvl1pPr>
              <a:defRPr/>
            </a:lvl1pPr>
          </a:lstStyle>
          <a:p>
            <a:r>
              <a:rPr lang="en-US" noProof="0" dirty="0"/>
              <a:t>single line title</a:t>
            </a:r>
          </a:p>
        </p:txBody>
      </p:sp>
      <p:sp>
        <p:nvSpPr>
          <p:cNvPr id="3" name="Zástupný symbol pro obsah 2">
            <a:extLst>
              <a:ext uri="{FF2B5EF4-FFF2-40B4-BE49-F238E27FC236}">
                <a16:creationId xmlns:a16="http://schemas.microsoft.com/office/drawing/2014/main" id="{9EB65C06-7458-4B09-87AF-9E8F9E339E28}"/>
              </a:ext>
            </a:extLst>
          </p:cNvPr>
          <p:cNvSpPr>
            <a:spLocks noGrp="1"/>
          </p:cNvSpPr>
          <p:nvPr>
            <p:ph idx="1" hasCustomPrompt="1"/>
          </p:nvPr>
        </p:nvSpPr>
        <p:spPr>
          <a:xfrm>
            <a:off x="628650" y="1678676"/>
            <a:ext cx="5615201" cy="2183094"/>
          </a:xfrm>
        </p:spPr>
        <p:txBody>
          <a:bodyPr/>
          <a:lstStyle>
            <a:lvl1pPr marL="0" indent="0">
              <a:buNone/>
              <a:defRPr/>
            </a:lvl1pPr>
          </a:lstStyle>
          <a:p>
            <a:pPr lvl="0"/>
            <a:r>
              <a:rPr lang="en-US" noProof="0" dirty="0"/>
              <a:t>Click to insert text.</a:t>
            </a:r>
          </a:p>
        </p:txBody>
      </p:sp>
      <p:sp>
        <p:nvSpPr>
          <p:cNvPr id="6" name="Zástupný symbol pro číslo snímku 5">
            <a:extLst>
              <a:ext uri="{FF2B5EF4-FFF2-40B4-BE49-F238E27FC236}">
                <a16:creationId xmlns:a16="http://schemas.microsoft.com/office/drawing/2014/main" id="{FA4CE084-D11D-42CE-A2D3-310DA1C55994}"/>
              </a:ext>
            </a:extLst>
          </p:cNvPr>
          <p:cNvSpPr>
            <a:spLocks noGrp="1"/>
          </p:cNvSpPr>
          <p:nvPr>
            <p:ph type="sldNum" sz="quarter" idx="12"/>
          </p:nvPr>
        </p:nvSpPr>
        <p:spPr>
          <a:xfrm>
            <a:off x="6478418" y="6479183"/>
            <a:ext cx="2095623" cy="365125"/>
          </a:xfrm>
        </p:spPr>
        <p:txBody>
          <a:bodyPr/>
          <a:lstStyle>
            <a:lvl1pPr>
              <a:defRPr>
                <a:solidFill>
                  <a:srgbClr val="008276"/>
                </a:solidFill>
              </a:defRPr>
            </a:lvl1pPr>
          </a:lstStyle>
          <a:p>
            <a:fld id="{D83BD07D-5885-48DF-B570-0C7EF7FA7CBC}" type="slidenum">
              <a:rPr lang="en-US" noProof="0" smtClean="0"/>
              <a:pPr/>
              <a:t>‹#›</a:t>
            </a:fld>
            <a:endParaRPr lang="en-US" noProof="0"/>
          </a:p>
        </p:txBody>
      </p:sp>
      <p:sp>
        <p:nvSpPr>
          <p:cNvPr id="7" name="Zástupný symbol pro text 6">
            <a:extLst>
              <a:ext uri="{FF2B5EF4-FFF2-40B4-BE49-F238E27FC236}">
                <a16:creationId xmlns:a16="http://schemas.microsoft.com/office/drawing/2014/main" id="{A35A8BBC-20BC-4A89-8DEB-027CA02E1403}"/>
              </a:ext>
            </a:extLst>
          </p:cNvPr>
          <p:cNvSpPr>
            <a:spLocks noGrp="1"/>
          </p:cNvSpPr>
          <p:nvPr>
            <p:ph type="body" sz="quarter" idx="14" hasCustomPrompt="1"/>
          </p:nvPr>
        </p:nvSpPr>
        <p:spPr>
          <a:xfrm>
            <a:off x="628649" y="4001974"/>
            <a:ext cx="7945393" cy="2294604"/>
          </a:xfrm>
        </p:spPr>
        <p:txBody>
          <a:bodyPr/>
          <a:lstStyle>
            <a:lvl1pPr>
              <a:defRPr/>
            </a:lvl1pPr>
            <a:lvl2pPr marL="342900" indent="0">
              <a:buNone/>
              <a:defRPr/>
            </a:lvl2pPr>
          </a:lstStyle>
          <a:p>
            <a:pPr lvl="0"/>
            <a:r>
              <a:rPr lang="en-US" noProof="0" dirty="0"/>
              <a:t>Click to insert text.</a:t>
            </a:r>
          </a:p>
        </p:txBody>
      </p:sp>
      <p:sp>
        <p:nvSpPr>
          <p:cNvPr id="9" name="Zástupný symbol pro text 8">
            <a:extLst>
              <a:ext uri="{FF2B5EF4-FFF2-40B4-BE49-F238E27FC236}">
                <a16:creationId xmlns:a16="http://schemas.microsoft.com/office/drawing/2014/main" id="{CB904088-836B-4F96-832E-C43FDB462DF5}"/>
              </a:ext>
            </a:extLst>
          </p:cNvPr>
          <p:cNvSpPr>
            <a:spLocks noGrp="1"/>
          </p:cNvSpPr>
          <p:nvPr>
            <p:ph type="body" sz="quarter" idx="15" hasCustomPrompt="1"/>
          </p:nvPr>
        </p:nvSpPr>
        <p:spPr>
          <a:xfrm>
            <a:off x="628650" y="6478589"/>
            <a:ext cx="5716191" cy="365125"/>
          </a:xfrm>
        </p:spPr>
        <p:txBody>
          <a:bodyPr>
            <a:normAutofit/>
          </a:bodyPr>
          <a:lstStyle>
            <a:lvl1pPr marL="0" indent="0">
              <a:buNone/>
              <a:defRPr sz="1600"/>
            </a:lvl1pPr>
          </a:lstStyle>
          <a:p>
            <a:pPr lvl="0"/>
            <a:r>
              <a:rPr lang="en-US" noProof="0" dirty="0"/>
              <a:t>place to note</a:t>
            </a:r>
          </a:p>
        </p:txBody>
      </p:sp>
      <p:pic>
        <p:nvPicPr>
          <p:cNvPr id="10" name="Obrázek 9">
            <a:extLst>
              <a:ext uri="{FF2B5EF4-FFF2-40B4-BE49-F238E27FC236}">
                <a16:creationId xmlns:a16="http://schemas.microsoft.com/office/drawing/2014/main" id="{A6362E37-B6F4-406F-8C9D-377ECF469B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38796" y="1757281"/>
            <a:ext cx="324000" cy="317390"/>
          </a:xfrm>
          <a:prstGeom prst="rect">
            <a:avLst/>
          </a:prstGeom>
        </p:spPr>
      </p:pic>
      <p:pic>
        <p:nvPicPr>
          <p:cNvPr id="20" name="Obrázek 19">
            <a:extLst>
              <a:ext uri="{FF2B5EF4-FFF2-40B4-BE49-F238E27FC236}">
                <a16:creationId xmlns:a16="http://schemas.microsoft.com/office/drawing/2014/main" id="{4762E413-8D66-41C2-9D7A-31C92C75247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0800000">
            <a:off x="8124214" y="3451884"/>
            <a:ext cx="324000" cy="317390"/>
          </a:xfrm>
          <a:prstGeom prst="rect">
            <a:avLst/>
          </a:prstGeom>
        </p:spPr>
      </p:pic>
      <p:pic>
        <p:nvPicPr>
          <p:cNvPr id="18" name="Obrázek 17">
            <a:extLst>
              <a:ext uri="{FF2B5EF4-FFF2-40B4-BE49-F238E27FC236}">
                <a16:creationId xmlns:a16="http://schemas.microsoft.com/office/drawing/2014/main" id="{F18DC08C-5CA7-4996-AFFE-F2D0B0E33F4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398025"/>
            <a:ext cx="9144000" cy="128015"/>
          </a:xfrm>
          <a:prstGeom prst="rect">
            <a:avLst/>
          </a:prstGeom>
        </p:spPr>
      </p:pic>
      <p:pic>
        <p:nvPicPr>
          <p:cNvPr id="17" name="Obrázek 16">
            <a:extLst>
              <a:ext uri="{FF2B5EF4-FFF2-40B4-BE49-F238E27FC236}">
                <a16:creationId xmlns:a16="http://schemas.microsoft.com/office/drawing/2014/main" id="{D048BF8C-F6FD-41E7-8B7C-BA2CC71698C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369077" y="485421"/>
            <a:ext cx="2135596" cy="540001"/>
          </a:xfrm>
          <a:prstGeom prst="rect">
            <a:avLst/>
          </a:prstGeom>
        </p:spPr>
      </p:pic>
    </p:spTree>
    <p:extLst>
      <p:ext uri="{BB962C8B-B14F-4D97-AF65-F5344CB8AC3E}">
        <p14:creationId xmlns:p14="http://schemas.microsoft.com/office/powerpoint/2010/main" val="23494941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adpis dvouřadkový a citace">
    <p:spTree>
      <p:nvGrpSpPr>
        <p:cNvPr id="1" name=""/>
        <p:cNvGrpSpPr/>
        <p:nvPr/>
      </p:nvGrpSpPr>
      <p:grpSpPr>
        <a:xfrm>
          <a:off x="0" y="0"/>
          <a:ext cx="0" cy="0"/>
          <a:chOff x="0" y="0"/>
          <a:chExt cx="0" cy="0"/>
        </a:xfrm>
      </p:grpSpPr>
      <p:sp>
        <p:nvSpPr>
          <p:cNvPr id="14" name="Obdélník 13">
            <a:extLst>
              <a:ext uri="{FF2B5EF4-FFF2-40B4-BE49-F238E27FC236}">
                <a16:creationId xmlns:a16="http://schemas.microsoft.com/office/drawing/2014/main" id="{0E3082C6-27F3-4E0F-A78D-958E911D15E1}"/>
              </a:ext>
            </a:extLst>
          </p:cNvPr>
          <p:cNvSpPr/>
          <p:nvPr userDrawn="1"/>
        </p:nvSpPr>
        <p:spPr>
          <a:xfrm>
            <a:off x="6407623" y="1678634"/>
            <a:ext cx="2160000" cy="2160000"/>
          </a:xfrm>
          <a:prstGeom prst="rect">
            <a:avLst/>
          </a:prstGeom>
          <a:solidFill>
            <a:srgbClr val="AA0546"/>
          </a:solidFill>
          <a:ln>
            <a:solidFill>
              <a:srgbClr val="005F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a:p>
        </p:txBody>
      </p:sp>
      <p:sp>
        <p:nvSpPr>
          <p:cNvPr id="19" name="Obdélník 18">
            <a:extLst>
              <a:ext uri="{FF2B5EF4-FFF2-40B4-BE49-F238E27FC236}">
                <a16:creationId xmlns:a16="http://schemas.microsoft.com/office/drawing/2014/main" id="{6D773097-E1D1-4068-BFDF-28B0431E804D}"/>
              </a:ext>
            </a:extLst>
          </p:cNvPr>
          <p:cNvSpPr/>
          <p:nvPr userDrawn="1"/>
        </p:nvSpPr>
        <p:spPr>
          <a:xfrm>
            <a:off x="-13447" y="0"/>
            <a:ext cx="9180000" cy="1385155"/>
          </a:xfrm>
          <a:prstGeom prst="rect">
            <a:avLst/>
          </a:prstGeom>
          <a:solidFill>
            <a:srgbClr val="AA0546"/>
          </a:solidFill>
          <a:ln>
            <a:solidFill>
              <a:srgbClr val="005F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a:p>
        </p:txBody>
      </p:sp>
      <p:sp>
        <p:nvSpPr>
          <p:cNvPr id="4" name="Zástupný symbol pro text 3">
            <a:extLst>
              <a:ext uri="{FF2B5EF4-FFF2-40B4-BE49-F238E27FC236}">
                <a16:creationId xmlns:a16="http://schemas.microsoft.com/office/drawing/2014/main" id="{CD481A2F-9ED0-49D2-8CCC-7E3C31155616}"/>
              </a:ext>
            </a:extLst>
          </p:cNvPr>
          <p:cNvSpPr>
            <a:spLocks noGrp="1"/>
          </p:cNvSpPr>
          <p:nvPr>
            <p:ph type="body" sz="quarter" idx="13" hasCustomPrompt="1"/>
          </p:nvPr>
        </p:nvSpPr>
        <p:spPr>
          <a:xfrm>
            <a:off x="6407623" y="1701770"/>
            <a:ext cx="2160000" cy="2160000"/>
          </a:xfrm>
          <a:noFill/>
          <a:ln>
            <a:noFill/>
          </a:ln>
        </p:spPr>
        <p:txBody>
          <a:bodyPr anchor="ctr" anchorCtr="0">
            <a:normAutofit/>
          </a:bodyPr>
          <a:lstStyle>
            <a:lvl1pPr marL="266700" indent="0">
              <a:buNone/>
              <a:defRPr sz="2100">
                <a:solidFill>
                  <a:schemeClr val="bg1"/>
                </a:solidFill>
              </a:defRPr>
            </a:lvl1pPr>
          </a:lstStyle>
          <a:p>
            <a:pPr lvl="0"/>
            <a:r>
              <a:rPr lang="en-US" noProof="0" dirty="0"/>
              <a:t>citation or small text</a:t>
            </a:r>
          </a:p>
        </p:txBody>
      </p:sp>
      <p:sp>
        <p:nvSpPr>
          <p:cNvPr id="15" name="Nadpis 1">
            <a:extLst>
              <a:ext uri="{FF2B5EF4-FFF2-40B4-BE49-F238E27FC236}">
                <a16:creationId xmlns:a16="http://schemas.microsoft.com/office/drawing/2014/main" id="{0FBD9941-1351-4307-864A-F5EA5E0FD7EA}"/>
              </a:ext>
            </a:extLst>
          </p:cNvPr>
          <p:cNvSpPr>
            <a:spLocks noGrp="1"/>
          </p:cNvSpPr>
          <p:nvPr>
            <p:ph type="title" hasCustomPrompt="1"/>
          </p:nvPr>
        </p:nvSpPr>
        <p:spPr>
          <a:xfrm>
            <a:off x="-67235" y="1"/>
            <a:ext cx="9144000" cy="1385155"/>
          </a:xfrm>
        </p:spPr>
        <p:txBody>
          <a:bodyPr/>
          <a:lstStyle>
            <a:lvl1pPr>
              <a:defRPr/>
            </a:lvl1pPr>
          </a:lstStyle>
          <a:p>
            <a:r>
              <a:rPr lang="en-US" noProof="0" dirty="0"/>
              <a:t>first line of title</a:t>
            </a:r>
          </a:p>
        </p:txBody>
      </p:sp>
      <p:sp>
        <p:nvSpPr>
          <p:cNvPr id="3" name="Zástupný symbol pro obsah 2">
            <a:extLst>
              <a:ext uri="{FF2B5EF4-FFF2-40B4-BE49-F238E27FC236}">
                <a16:creationId xmlns:a16="http://schemas.microsoft.com/office/drawing/2014/main" id="{9EB65C06-7458-4B09-87AF-9E8F9E339E28}"/>
              </a:ext>
            </a:extLst>
          </p:cNvPr>
          <p:cNvSpPr>
            <a:spLocks noGrp="1"/>
          </p:cNvSpPr>
          <p:nvPr>
            <p:ph idx="1" hasCustomPrompt="1"/>
          </p:nvPr>
        </p:nvSpPr>
        <p:spPr>
          <a:xfrm>
            <a:off x="628650" y="1678676"/>
            <a:ext cx="5615201" cy="2183094"/>
          </a:xfrm>
        </p:spPr>
        <p:txBody>
          <a:bodyPr/>
          <a:lstStyle>
            <a:lvl1pPr marL="0" indent="0">
              <a:buNone/>
              <a:defRPr/>
            </a:lvl1pPr>
          </a:lstStyle>
          <a:p>
            <a:pPr lvl="0"/>
            <a:r>
              <a:rPr lang="en-US" noProof="0" dirty="0"/>
              <a:t>Click to insert text.</a:t>
            </a:r>
          </a:p>
        </p:txBody>
      </p:sp>
      <p:sp>
        <p:nvSpPr>
          <p:cNvPr id="6" name="Zástupný symbol pro číslo snímku 5">
            <a:extLst>
              <a:ext uri="{FF2B5EF4-FFF2-40B4-BE49-F238E27FC236}">
                <a16:creationId xmlns:a16="http://schemas.microsoft.com/office/drawing/2014/main" id="{FA4CE084-D11D-42CE-A2D3-310DA1C55994}"/>
              </a:ext>
            </a:extLst>
          </p:cNvPr>
          <p:cNvSpPr>
            <a:spLocks noGrp="1"/>
          </p:cNvSpPr>
          <p:nvPr>
            <p:ph type="sldNum" sz="quarter" idx="12"/>
          </p:nvPr>
        </p:nvSpPr>
        <p:spPr>
          <a:xfrm>
            <a:off x="6478418" y="6479183"/>
            <a:ext cx="2095623" cy="365125"/>
          </a:xfrm>
        </p:spPr>
        <p:txBody>
          <a:bodyPr/>
          <a:lstStyle>
            <a:lvl1pPr>
              <a:defRPr>
                <a:solidFill>
                  <a:srgbClr val="008276"/>
                </a:solidFill>
              </a:defRPr>
            </a:lvl1pPr>
          </a:lstStyle>
          <a:p>
            <a:fld id="{D83BD07D-5885-48DF-B570-0C7EF7FA7CBC}" type="slidenum">
              <a:rPr lang="en-US" noProof="0" smtClean="0"/>
              <a:pPr/>
              <a:t>‹#›</a:t>
            </a:fld>
            <a:endParaRPr lang="en-US" noProof="0"/>
          </a:p>
        </p:txBody>
      </p:sp>
      <p:sp>
        <p:nvSpPr>
          <p:cNvPr id="7" name="Zástupný symbol pro text 6">
            <a:extLst>
              <a:ext uri="{FF2B5EF4-FFF2-40B4-BE49-F238E27FC236}">
                <a16:creationId xmlns:a16="http://schemas.microsoft.com/office/drawing/2014/main" id="{A35A8BBC-20BC-4A89-8DEB-027CA02E1403}"/>
              </a:ext>
            </a:extLst>
          </p:cNvPr>
          <p:cNvSpPr>
            <a:spLocks noGrp="1"/>
          </p:cNvSpPr>
          <p:nvPr>
            <p:ph type="body" sz="quarter" idx="14" hasCustomPrompt="1"/>
          </p:nvPr>
        </p:nvSpPr>
        <p:spPr>
          <a:xfrm>
            <a:off x="628649" y="4001974"/>
            <a:ext cx="7945393" cy="2294604"/>
          </a:xfrm>
        </p:spPr>
        <p:txBody>
          <a:bodyPr/>
          <a:lstStyle>
            <a:lvl1pPr>
              <a:defRPr/>
            </a:lvl1pPr>
            <a:lvl2pPr marL="342900" indent="0">
              <a:buNone/>
              <a:defRPr/>
            </a:lvl2pPr>
          </a:lstStyle>
          <a:p>
            <a:pPr lvl="0"/>
            <a:r>
              <a:rPr lang="en-US" noProof="0" dirty="0"/>
              <a:t>Click to insert text.</a:t>
            </a:r>
          </a:p>
        </p:txBody>
      </p:sp>
      <p:sp>
        <p:nvSpPr>
          <p:cNvPr id="9" name="Zástupný symbol pro text 8">
            <a:extLst>
              <a:ext uri="{FF2B5EF4-FFF2-40B4-BE49-F238E27FC236}">
                <a16:creationId xmlns:a16="http://schemas.microsoft.com/office/drawing/2014/main" id="{CB904088-836B-4F96-832E-C43FDB462DF5}"/>
              </a:ext>
            </a:extLst>
          </p:cNvPr>
          <p:cNvSpPr>
            <a:spLocks noGrp="1"/>
          </p:cNvSpPr>
          <p:nvPr>
            <p:ph type="body" sz="quarter" idx="15" hasCustomPrompt="1"/>
          </p:nvPr>
        </p:nvSpPr>
        <p:spPr>
          <a:xfrm>
            <a:off x="628650" y="6478589"/>
            <a:ext cx="5716191" cy="365125"/>
          </a:xfrm>
        </p:spPr>
        <p:txBody>
          <a:bodyPr>
            <a:normAutofit/>
          </a:bodyPr>
          <a:lstStyle>
            <a:lvl1pPr marL="0" indent="0">
              <a:buNone/>
              <a:defRPr sz="1600"/>
            </a:lvl1pPr>
          </a:lstStyle>
          <a:p>
            <a:pPr lvl="0"/>
            <a:r>
              <a:rPr lang="en-US" noProof="0" dirty="0"/>
              <a:t>place to note</a:t>
            </a:r>
          </a:p>
        </p:txBody>
      </p:sp>
      <p:pic>
        <p:nvPicPr>
          <p:cNvPr id="10" name="Obrázek 9">
            <a:extLst>
              <a:ext uri="{FF2B5EF4-FFF2-40B4-BE49-F238E27FC236}">
                <a16:creationId xmlns:a16="http://schemas.microsoft.com/office/drawing/2014/main" id="{A6362E37-B6F4-406F-8C9D-377ECF469B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38796" y="1757281"/>
            <a:ext cx="324000" cy="317390"/>
          </a:xfrm>
          <a:prstGeom prst="rect">
            <a:avLst/>
          </a:prstGeom>
        </p:spPr>
      </p:pic>
      <p:pic>
        <p:nvPicPr>
          <p:cNvPr id="20" name="Obrázek 19">
            <a:extLst>
              <a:ext uri="{FF2B5EF4-FFF2-40B4-BE49-F238E27FC236}">
                <a16:creationId xmlns:a16="http://schemas.microsoft.com/office/drawing/2014/main" id="{4762E413-8D66-41C2-9D7A-31C92C75247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0800000">
            <a:off x="8124214" y="3451884"/>
            <a:ext cx="324000" cy="317390"/>
          </a:xfrm>
          <a:prstGeom prst="rect">
            <a:avLst/>
          </a:prstGeom>
        </p:spPr>
      </p:pic>
      <p:sp>
        <p:nvSpPr>
          <p:cNvPr id="11" name="Zástupný symbol pro text 10">
            <a:extLst>
              <a:ext uri="{FF2B5EF4-FFF2-40B4-BE49-F238E27FC236}">
                <a16:creationId xmlns:a16="http://schemas.microsoft.com/office/drawing/2014/main" id="{61BD0127-6D03-4DD7-BD1B-E839F028DB5F}"/>
              </a:ext>
            </a:extLst>
          </p:cNvPr>
          <p:cNvSpPr>
            <a:spLocks noGrp="1"/>
          </p:cNvSpPr>
          <p:nvPr>
            <p:ph type="body" sz="quarter" idx="16" hasCustomPrompt="1"/>
          </p:nvPr>
        </p:nvSpPr>
        <p:spPr>
          <a:xfrm>
            <a:off x="569957" y="871622"/>
            <a:ext cx="5476001" cy="405266"/>
          </a:xfrm>
        </p:spPr>
        <p:txBody>
          <a:bodyPr>
            <a:normAutofit/>
          </a:bodyPr>
          <a:lstStyle>
            <a:lvl1pPr marL="0" indent="0">
              <a:buNone/>
              <a:defRPr sz="2800" b="1">
                <a:solidFill>
                  <a:schemeClr val="bg1"/>
                </a:solidFill>
              </a:defRPr>
            </a:lvl1pPr>
          </a:lstStyle>
          <a:p>
            <a:pPr lvl="0"/>
            <a:r>
              <a:rPr lang="en-US" noProof="0" dirty="0"/>
              <a:t>second line of text</a:t>
            </a:r>
          </a:p>
        </p:txBody>
      </p:sp>
      <p:pic>
        <p:nvPicPr>
          <p:cNvPr id="18" name="Obrázek 17">
            <a:extLst>
              <a:ext uri="{FF2B5EF4-FFF2-40B4-BE49-F238E27FC236}">
                <a16:creationId xmlns:a16="http://schemas.microsoft.com/office/drawing/2014/main" id="{BA89ED70-E2F5-4249-BADD-7E7701B7421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398025"/>
            <a:ext cx="9144000" cy="128015"/>
          </a:xfrm>
          <a:prstGeom prst="rect">
            <a:avLst/>
          </a:prstGeom>
        </p:spPr>
      </p:pic>
      <p:pic>
        <p:nvPicPr>
          <p:cNvPr id="17" name="Obrázek 16">
            <a:extLst>
              <a:ext uri="{FF2B5EF4-FFF2-40B4-BE49-F238E27FC236}">
                <a16:creationId xmlns:a16="http://schemas.microsoft.com/office/drawing/2014/main" id="{4A5BDD5B-EBCD-4299-96D5-919627E56B0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369077" y="485421"/>
            <a:ext cx="2135596" cy="540001"/>
          </a:xfrm>
          <a:prstGeom prst="rect">
            <a:avLst/>
          </a:prstGeom>
        </p:spPr>
      </p:pic>
    </p:spTree>
    <p:extLst>
      <p:ext uri="{BB962C8B-B14F-4D97-AF65-F5344CB8AC3E}">
        <p14:creationId xmlns:p14="http://schemas.microsoft.com/office/powerpoint/2010/main" val="28202671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adpis dvouřadkový , text a obrázek">
    <p:spTree>
      <p:nvGrpSpPr>
        <p:cNvPr id="1" name=""/>
        <p:cNvGrpSpPr/>
        <p:nvPr/>
      </p:nvGrpSpPr>
      <p:grpSpPr>
        <a:xfrm>
          <a:off x="0" y="0"/>
          <a:ext cx="0" cy="0"/>
          <a:chOff x="0" y="0"/>
          <a:chExt cx="0" cy="0"/>
        </a:xfrm>
      </p:grpSpPr>
      <p:sp>
        <p:nvSpPr>
          <p:cNvPr id="19" name="Obdélník 18">
            <a:extLst>
              <a:ext uri="{FF2B5EF4-FFF2-40B4-BE49-F238E27FC236}">
                <a16:creationId xmlns:a16="http://schemas.microsoft.com/office/drawing/2014/main" id="{6D773097-E1D1-4068-BFDF-28B0431E804D}"/>
              </a:ext>
            </a:extLst>
          </p:cNvPr>
          <p:cNvSpPr/>
          <p:nvPr userDrawn="1"/>
        </p:nvSpPr>
        <p:spPr>
          <a:xfrm>
            <a:off x="-26894" y="0"/>
            <a:ext cx="9180000" cy="1385155"/>
          </a:xfrm>
          <a:prstGeom prst="rect">
            <a:avLst/>
          </a:prstGeom>
          <a:solidFill>
            <a:srgbClr val="AA0546"/>
          </a:solidFill>
          <a:ln>
            <a:solidFill>
              <a:srgbClr val="005F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a:p>
        </p:txBody>
      </p:sp>
      <p:sp>
        <p:nvSpPr>
          <p:cNvPr id="15" name="Nadpis 1">
            <a:extLst>
              <a:ext uri="{FF2B5EF4-FFF2-40B4-BE49-F238E27FC236}">
                <a16:creationId xmlns:a16="http://schemas.microsoft.com/office/drawing/2014/main" id="{0FBD9941-1351-4307-864A-F5EA5E0FD7EA}"/>
              </a:ext>
            </a:extLst>
          </p:cNvPr>
          <p:cNvSpPr>
            <a:spLocks noGrp="1"/>
          </p:cNvSpPr>
          <p:nvPr>
            <p:ph type="title" hasCustomPrompt="1"/>
          </p:nvPr>
        </p:nvSpPr>
        <p:spPr>
          <a:xfrm>
            <a:off x="-13447" y="1"/>
            <a:ext cx="9144000" cy="1385155"/>
          </a:xfrm>
        </p:spPr>
        <p:txBody>
          <a:bodyPr/>
          <a:lstStyle>
            <a:lvl1pPr>
              <a:defRPr/>
            </a:lvl1pPr>
          </a:lstStyle>
          <a:p>
            <a:r>
              <a:rPr lang="en-US" noProof="0" dirty="0"/>
              <a:t>first line of title</a:t>
            </a:r>
          </a:p>
        </p:txBody>
      </p:sp>
      <p:sp>
        <p:nvSpPr>
          <p:cNvPr id="3" name="Zástupný symbol pro obsah 2">
            <a:extLst>
              <a:ext uri="{FF2B5EF4-FFF2-40B4-BE49-F238E27FC236}">
                <a16:creationId xmlns:a16="http://schemas.microsoft.com/office/drawing/2014/main" id="{9EB65C06-7458-4B09-87AF-9E8F9E339E28}"/>
              </a:ext>
            </a:extLst>
          </p:cNvPr>
          <p:cNvSpPr>
            <a:spLocks noGrp="1"/>
          </p:cNvSpPr>
          <p:nvPr>
            <p:ph idx="1" hasCustomPrompt="1"/>
          </p:nvPr>
        </p:nvSpPr>
        <p:spPr>
          <a:xfrm>
            <a:off x="628651" y="1678675"/>
            <a:ext cx="3565314" cy="4617902"/>
          </a:xfrm>
        </p:spPr>
        <p:txBody>
          <a:bodyPr/>
          <a:lstStyle>
            <a:lvl1pPr marL="0" indent="0">
              <a:buNone/>
              <a:defRPr/>
            </a:lvl1pPr>
          </a:lstStyle>
          <a:p>
            <a:pPr lvl="0"/>
            <a:r>
              <a:rPr lang="en-US" noProof="0" dirty="0"/>
              <a:t>Click to insert text.</a:t>
            </a:r>
          </a:p>
        </p:txBody>
      </p:sp>
      <p:sp>
        <p:nvSpPr>
          <p:cNvPr id="6" name="Zástupný symbol pro číslo snímku 5">
            <a:extLst>
              <a:ext uri="{FF2B5EF4-FFF2-40B4-BE49-F238E27FC236}">
                <a16:creationId xmlns:a16="http://schemas.microsoft.com/office/drawing/2014/main" id="{FA4CE084-D11D-42CE-A2D3-310DA1C55994}"/>
              </a:ext>
            </a:extLst>
          </p:cNvPr>
          <p:cNvSpPr>
            <a:spLocks noGrp="1"/>
          </p:cNvSpPr>
          <p:nvPr>
            <p:ph type="sldNum" sz="quarter" idx="12"/>
          </p:nvPr>
        </p:nvSpPr>
        <p:spPr>
          <a:xfrm>
            <a:off x="6478418" y="6479183"/>
            <a:ext cx="2095623" cy="365125"/>
          </a:xfrm>
        </p:spPr>
        <p:txBody>
          <a:bodyPr/>
          <a:lstStyle>
            <a:lvl1pPr>
              <a:defRPr>
                <a:solidFill>
                  <a:srgbClr val="008276"/>
                </a:solidFill>
              </a:defRPr>
            </a:lvl1pPr>
          </a:lstStyle>
          <a:p>
            <a:fld id="{D83BD07D-5885-48DF-B570-0C7EF7FA7CBC}" type="slidenum">
              <a:rPr lang="en-US" noProof="0" smtClean="0"/>
              <a:pPr/>
              <a:t>‹#›</a:t>
            </a:fld>
            <a:endParaRPr lang="en-US" noProof="0"/>
          </a:p>
        </p:txBody>
      </p:sp>
      <p:sp>
        <p:nvSpPr>
          <p:cNvPr id="7" name="Zástupný symbol pro text 6">
            <a:extLst>
              <a:ext uri="{FF2B5EF4-FFF2-40B4-BE49-F238E27FC236}">
                <a16:creationId xmlns:a16="http://schemas.microsoft.com/office/drawing/2014/main" id="{A35A8BBC-20BC-4A89-8DEB-027CA02E1403}"/>
              </a:ext>
            </a:extLst>
          </p:cNvPr>
          <p:cNvSpPr>
            <a:spLocks noGrp="1"/>
          </p:cNvSpPr>
          <p:nvPr>
            <p:ph type="body" sz="quarter" idx="14" hasCustomPrompt="1"/>
          </p:nvPr>
        </p:nvSpPr>
        <p:spPr>
          <a:xfrm>
            <a:off x="4353636" y="5845248"/>
            <a:ext cx="4220406" cy="451329"/>
          </a:xfrm>
        </p:spPr>
        <p:txBody>
          <a:bodyPr>
            <a:normAutofit/>
          </a:bodyPr>
          <a:lstStyle>
            <a:lvl1pPr marL="0" indent="0">
              <a:buNone/>
              <a:defRPr sz="1600"/>
            </a:lvl1pPr>
            <a:lvl2pPr marL="342900" indent="0">
              <a:buNone/>
              <a:defRPr/>
            </a:lvl2pPr>
          </a:lstStyle>
          <a:p>
            <a:pPr lvl="0"/>
            <a:r>
              <a:rPr lang="en-US" noProof="0" dirty="0"/>
              <a:t>Title of picture</a:t>
            </a:r>
          </a:p>
        </p:txBody>
      </p:sp>
      <p:sp>
        <p:nvSpPr>
          <p:cNvPr id="9" name="Zástupný symbol pro text 8">
            <a:extLst>
              <a:ext uri="{FF2B5EF4-FFF2-40B4-BE49-F238E27FC236}">
                <a16:creationId xmlns:a16="http://schemas.microsoft.com/office/drawing/2014/main" id="{CB904088-836B-4F96-832E-C43FDB462DF5}"/>
              </a:ext>
            </a:extLst>
          </p:cNvPr>
          <p:cNvSpPr>
            <a:spLocks noGrp="1"/>
          </p:cNvSpPr>
          <p:nvPr>
            <p:ph type="body" sz="quarter" idx="15" hasCustomPrompt="1"/>
          </p:nvPr>
        </p:nvSpPr>
        <p:spPr>
          <a:xfrm>
            <a:off x="628650" y="6478589"/>
            <a:ext cx="5716191" cy="365125"/>
          </a:xfrm>
        </p:spPr>
        <p:txBody>
          <a:bodyPr>
            <a:normAutofit/>
          </a:bodyPr>
          <a:lstStyle>
            <a:lvl1pPr marL="0" indent="0">
              <a:buNone/>
              <a:defRPr sz="1600"/>
            </a:lvl1pPr>
          </a:lstStyle>
          <a:p>
            <a:pPr lvl="0"/>
            <a:r>
              <a:rPr lang="en-US" noProof="0" dirty="0"/>
              <a:t>place to note</a:t>
            </a:r>
          </a:p>
        </p:txBody>
      </p:sp>
      <p:sp>
        <p:nvSpPr>
          <p:cNvPr id="11" name="Zástupný symbol pro text 10">
            <a:extLst>
              <a:ext uri="{FF2B5EF4-FFF2-40B4-BE49-F238E27FC236}">
                <a16:creationId xmlns:a16="http://schemas.microsoft.com/office/drawing/2014/main" id="{61BD0127-6D03-4DD7-BD1B-E839F028DB5F}"/>
              </a:ext>
            </a:extLst>
          </p:cNvPr>
          <p:cNvSpPr>
            <a:spLocks noGrp="1"/>
          </p:cNvSpPr>
          <p:nvPr>
            <p:ph type="body" sz="quarter" idx="16" hasCustomPrompt="1"/>
          </p:nvPr>
        </p:nvSpPr>
        <p:spPr>
          <a:xfrm>
            <a:off x="569957" y="871622"/>
            <a:ext cx="5476001" cy="405266"/>
          </a:xfrm>
        </p:spPr>
        <p:txBody>
          <a:bodyPr>
            <a:normAutofit/>
          </a:bodyPr>
          <a:lstStyle>
            <a:lvl1pPr marL="0" indent="0">
              <a:buNone/>
              <a:defRPr sz="2800" b="1">
                <a:solidFill>
                  <a:schemeClr val="bg1"/>
                </a:solidFill>
              </a:defRPr>
            </a:lvl1pPr>
          </a:lstStyle>
          <a:p>
            <a:pPr lvl="0"/>
            <a:r>
              <a:rPr lang="en-US" noProof="0" dirty="0"/>
              <a:t>second line of text</a:t>
            </a:r>
          </a:p>
        </p:txBody>
      </p:sp>
      <p:sp>
        <p:nvSpPr>
          <p:cNvPr id="5" name="Zástupný symbol obrázku 4">
            <a:extLst>
              <a:ext uri="{FF2B5EF4-FFF2-40B4-BE49-F238E27FC236}">
                <a16:creationId xmlns:a16="http://schemas.microsoft.com/office/drawing/2014/main" id="{FB267E21-4D34-405D-8160-E08510993582}"/>
              </a:ext>
            </a:extLst>
          </p:cNvPr>
          <p:cNvSpPr>
            <a:spLocks noGrp="1"/>
          </p:cNvSpPr>
          <p:nvPr>
            <p:ph type="pic" sz="quarter" idx="17" hasCustomPrompt="1"/>
          </p:nvPr>
        </p:nvSpPr>
        <p:spPr>
          <a:xfrm>
            <a:off x="4352925" y="1677987"/>
            <a:ext cx="4221163" cy="4063947"/>
          </a:xfrm>
        </p:spPr>
        <p:txBody>
          <a:bodyPr/>
          <a:lstStyle>
            <a:lvl1pPr marL="0" indent="0">
              <a:buNone/>
              <a:defRPr/>
            </a:lvl1pPr>
          </a:lstStyle>
          <a:p>
            <a:r>
              <a:rPr lang="en-US" noProof="0" dirty="0"/>
              <a:t>Picture.</a:t>
            </a:r>
          </a:p>
        </p:txBody>
      </p:sp>
      <p:pic>
        <p:nvPicPr>
          <p:cNvPr id="12" name="Obrázek 11">
            <a:extLst>
              <a:ext uri="{FF2B5EF4-FFF2-40B4-BE49-F238E27FC236}">
                <a16:creationId xmlns:a16="http://schemas.microsoft.com/office/drawing/2014/main" id="{1839DC8A-51BB-402F-8566-C6963DC438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398025"/>
            <a:ext cx="9144000" cy="128015"/>
          </a:xfrm>
          <a:prstGeom prst="rect">
            <a:avLst/>
          </a:prstGeom>
        </p:spPr>
      </p:pic>
      <p:pic>
        <p:nvPicPr>
          <p:cNvPr id="14" name="Obrázek 13">
            <a:extLst>
              <a:ext uri="{FF2B5EF4-FFF2-40B4-BE49-F238E27FC236}">
                <a16:creationId xmlns:a16="http://schemas.microsoft.com/office/drawing/2014/main" id="{A9CADC8D-5F73-437C-ADF5-5B2B742CBF6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69077" y="485421"/>
            <a:ext cx="2135596" cy="540001"/>
          </a:xfrm>
          <a:prstGeom prst="rect">
            <a:avLst/>
          </a:prstGeom>
        </p:spPr>
      </p:pic>
    </p:spTree>
    <p:extLst>
      <p:ext uri="{BB962C8B-B14F-4D97-AF65-F5344CB8AC3E}">
        <p14:creationId xmlns:p14="http://schemas.microsoft.com/office/powerpoint/2010/main" val="38620006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adpis dvouřadkový a tři obrázky">
    <p:spTree>
      <p:nvGrpSpPr>
        <p:cNvPr id="1" name=""/>
        <p:cNvGrpSpPr/>
        <p:nvPr/>
      </p:nvGrpSpPr>
      <p:grpSpPr>
        <a:xfrm>
          <a:off x="0" y="0"/>
          <a:ext cx="0" cy="0"/>
          <a:chOff x="0" y="0"/>
          <a:chExt cx="0" cy="0"/>
        </a:xfrm>
      </p:grpSpPr>
      <p:sp>
        <p:nvSpPr>
          <p:cNvPr id="19" name="Obdélník 18">
            <a:extLst>
              <a:ext uri="{FF2B5EF4-FFF2-40B4-BE49-F238E27FC236}">
                <a16:creationId xmlns:a16="http://schemas.microsoft.com/office/drawing/2014/main" id="{6D773097-E1D1-4068-BFDF-28B0431E804D}"/>
              </a:ext>
            </a:extLst>
          </p:cNvPr>
          <p:cNvSpPr/>
          <p:nvPr userDrawn="1"/>
        </p:nvSpPr>
        <p:spPr>
          <a:xfrm>
            <a:off x="0" y="0"/>
            <a:ext cx="9180000" cy="1385155"/>
          </a:xfrm>
          <a:prstGeom prst="rect">
            <a:avLst/>
          </a:prstGeom>
          <a:solidFill>
            <a:srgbClr val="AA0546"/>
          </a:solidFill>
          <a:ln>
            <a:solidFill>
              <a:srgbClr val="005F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a:p>
        </p:txBody>
      </p:sp>
      <p:sp>
        <p:nvSpPr>
          <p:cNvPr id="15" name="Nadpis 1">
            <a:extLst>
              <a:ext uri="{FF2B5EF4-FFF2-40B4-BE49-F238E27FC236}">
                <a16:creationId xmlns:a16="http://schemas.microsoft.com/office/drawing/2014/main" id="{0FBD9941-1351-4307-864A-F5EA5E0FD7EA}"/>
              </a:ext>
            </a:extLst>
          </p:cNvPr>
          <p:cNvSpPr>
            <a:spLocks noGrp="1"/>
          </p:cNvSpPr>
          <p:nvPr>
            <p:ph type="title" hasCustomPrompt="1"/>
          </p:nvPr>
        </p:nvSpPr>
        <p:spPr>
          <a:xfrm>
            <a:off x="0" y="1"/>
            <a:ext cx="9144000" cy="1385155"/>
          </a:xfrm>
        </p:spPr>
        <p:txBody>
          <a:bodyPr/>
          <a:lstStyle>
            <a:lvl1pPr>
              <a:defRPr/>
            </a:lvl1pPr>
          </a:lstStyle>
          <a:p>
            <a:r>
              <a:rPr lang="en-US" noProof="0" dirty="0"/>
              <a:t>first line of title</a:t>
            </a:r>
          </a:p>
        </p:txBody>
      </p:sp>
      <p:sp>
        <p:nvSpPr>
          <p:cNvPr id="6" name="Zástupný symbol pro číslo snímku 5">
            <a:extLst>
              <a:ext uri="{FF2B5EF4-FFF2-40B4-BE49-F238E27FC236}">
                <a16:creationId xmlns:a16="http://schemas.microsoft.com/office/drawing/2014/main" id="{FA4CE084-D11D-42CE-A2D3-310DA1C55994}"/>
              </a:ext>
            </a:extLst>
          </p:cNvPr>
          <p:cNvSpPr>
            <a:spLocks noGrp="1"/>
          </p:cNvSpPr>
          <p:nvPr>
            <p:ph type="sldNum" sz="quarter" idx="12"/>
          </p:nvPr>
        </p:nvSpPr>
        <p:spPr>
          <a:xfrm>
            <a:off x="6478418" y="6479183"/>
            <a:ext cx="2095623" cy="365125"/>
          </a:xfrm>
        </p:spPr>
        <p:txBody>
          <a:bodyPr/>
          <a:lstStyle>
            <a:lvl1pPr>
              <a:defRPr>
                <a:solidFill>
                  <a:srgbClr val="008276"/>
                </a:solidFill>
              </a:defRPr>
            </a:lvl1pPr>
          </a:lstStyle>
          <a:p>
            <a:fld id="{D83BD07D-5885-48DF-B570-0C7EF7FA7CBC}" type="slidenum">
              <a:rPr lang="en-US" noProof="0" smtClean="0"/>
              <a:pPr/>
              <a:t>‹#›</a:t>
            </a:fld>
            <a:endParaRPr lang="en-US" noProof="0"/>
          </a:p>
        </p:txBody>
      </p:sp>
      <p:sp>
        <p:nvSpPr>
          <p:cNvPr id="9" name="Zástupný symbol pro text 8">
            <a:extLst>
              <a:ext uri="{FF2B5EF4-FFF2-40B4-BE49-F238E27FC236}">
                <a16:creationId xmlns:a16="http://schemas.microsoft.com/office/drawing/2014/main" id="{CB904088-836B-4F96-832E-C43FDB462DF5}"/>
              </a:ext>
            </a:extLst>
          </p:cNvPr>
          <p:cNvSpPr>
            <a:spLocks noGrp="1"/>
          </p:cNvSpPr>
          <p:nvPr>
            <p:ph type="body" sz="quarter" idx="15" hasCustomPrompt="1"/>
          </p:nvPr>
        </p:nvSpPr>
        <p:spPr>
          <a:xfrm>
            <a:off x="628650" y="6478589"/>
            <a:ext cx="5716191" cy="365125"/>
          </a:xfrm>
        </p:spPr>
        <p:txBody>
          <a:bodyPr>
            <a:normAutofit/>
          </a:bodyPr>
          <a:lstStyle>
            <a:lvl1pPr marL="0" indent="0">
              <a:buNone/>
              <a:defRPr sz="1600"/>
            </a:lvl1pPr>
          </a:lstStyle>
          <a:p>
            <a:pPr lvl="0"/>
            <a:r>
              <a:rPr lang="en-US" noProof="0" dirty="0"/>
              <a:t>place to note</a:t>
            </a:r>
          </a:p>
        </p:txBody>
      </p:sp>
      <p:sp>
        <p:nvSpPr>
          <p:cNvPr id="11" name="Zástupný symbol pro text 10">
            <a:extLst>
              <a:ext uri="{FF2B5EF4-FFF2-40B4-BE49-F238E27FC236}">
                <a16:creationId xmlns:a16="http://schemas.microsoft.com/office/drawing/2014/main" id="{61BD0127-6D03-4DD7-BD1B-E839F028DB5F}"/>
              </a:ext>
            </a:extLst>
          </p:cNvPr>
          <p:cNvSpPr>
            <a:spLocks noGrp="1"/>
          </p:cNvSpPr>
          <p:nvPr>
            <p:ph type="body" sz="quarter" idx="16" hasCustomPrompt="1"/>
          </p:nvPr>
        </p:nvSpPr>
        <p:spPr>
          <a:xfrm>
            <a:off x="569957" y="871622"/>
            <a:ext cx="5476001" cy="405266"/>
          </a:xfrm>
        </p:spPr>
        <p:txBody>
          <a:bodyPr>
            <a:normAutofit/>
          </a:bodyPr>
          <a:lstStyle>
            <a:lvl1pPr marL="0" indent="0">
              <a:buNone/>
              <a:defRPr sz="2800" b="1">
                <a:solidFill>
                  <a:schemeClr val="bg1"/>
                </a:solidFill>
              </a:defRPr>
            </a:lvl1pPr>
          </a:lstStyle>
          <a:p>
            <a:pPr lvl="0"/>
            <a:r>
              <a:rPr lang="en-US" noProof="0" dirty="0"/>
              <a:t>second line of text</a:t>
            </a:r>
          </a:p>
        </p:txBody>
      </p:sp>
      <p:sp>
        <p:nvSpPr>
          <p:cNvPr id="5" name="Zástupný symbol obrázku 4">
            <a:extLst>
              <a:ext uri="{FF2B5EF4-FFF2-40B4-BE49-F238E27FC236}">
                <a16:creationId xmlns:a16="http://schemas.microsoft.com/office/drawing/2014/main" id="{FB267E21-4D34-405D-8160-E08510993582}"/>
              </a:ext>
            </a:extLst>
          </p:cNvPr>
          <p:cNvSpPr>
            <a:spLocks noGrp="1"/>
          </p:cNvSpPr>
          <p:nvPr>
            <p:ph type="pic" sz="quarter" idx="17" hasCustomPrompt="1"/>
          </p:nvPr>
        </p:nvSpPr>
        <p:spPr>
          <a:xfrm>
            <a:off x="554941" y="1752144"/>
            <a:ext cx="2556000" cy="2412000"/>
          </a:xfrm>
        </p:spPr>
        <p:txBody>
          <a:bodyPr/>
          <a:lstStyle>
            <a:lvl1pPr marL="0" indent="0">
              <a:buNone/>
              <a:defRPr/>
            </a:lvl1pPr>
          </a:lstStyle>
          <a:p>
            <a:r>
              <a:rPr lang="en-US" noProof="0" dirty="0"/>
              <a:t>Picture.</a:t>
            </a:r>
          </a:p>
        </p:txBody>
      </p:sp>
      <p:sp>
        <p:nvSpPr>
          <p:cNvPr id="12" name="Zástupný symbol obrázku 4">
            <a:extLst>
              <a:ext uri="{FF2B5EF4-FFF2-40B4-BE49-F238E27FC236}">
                <a16:creationId xmlns:a16="http://schemas.microsoft.com/office/drawing/2014/main" id="{D8B971FF-A85B-47DA-8BFA-B06608B89126}"/>
              </a:ext>
            </a:extLst>
          </p:cNvPr>
          <p:cNvSpPr>
            <a:spLocks noGrp="1"/>
          </p:cNvSpPr>
          <p:nvPr>
            <p:ph type="pic" sz="quarter" idx="18" hasCustomPrompt="1"/>
          </p:nvPr>
        </p:nvSpPr>
        <p:spPr>
          <a:xfrm>
            <a:off x="5977717" y="1752144"/>
            <a:ext cx="2556000" cy="2412000"/>
          </a:xfrm>
        </p:spPr>
        <p:txBody>
          <a:bodyPr/>
          <a:lstStyle>
            <a:lvl1pPr marL="0" indent="0">
              <a:buNone/>
              <a:defRPr/>
            </a:lvl1pPr>
          </a:lstStyle>
          <a:p>
            <a:r>
              <a:rPr lang="en-US" noProof="0" dirty="0"/>
              <a:t>Picture.</a:t>
            </a:r>
          </a:p>
        </p:txBody>
      </p:sp>
      <p:sp>
        <p:nvSpPr>
          <p:cNvPr id="13" name="Zástupný symbol obrázku 4">
            <a:extLst>
              <a:ext uri="{FF2B5EF4-FFF2-40B4-BE49-F238E27FC236}">
                <a16:creationId xmlns:a16="http://schemas.microsoft.com/office/drawing/2014/main" id="{ACBDDBB8-5CD5-4978-AD19-CD6573CF53C6}"/>
              </a:ext>
            </a:extLst>
          </p:cNvPr>
          <p:cNvSpPr>
            <a:spLocks noGrp="1"/>
          </p:cNvSpPr>
          <p:nvPr>
            <p:ph type="pic" sz="quarter" idx="19" hasCustomPrompt="1"/>
          </p:nvPr>
        </p:nvSpPr>
        <p:spPr>
          <a:xfrm>
            <a:off x="3266329" y="1752144"/>
            <a:ext cx="2556000" cy="2412000"/>
          </a:xfrm>
        </p:spPr>
        <p:txBody>
          <a:bodyPr/>
          <a:lstStyle>
            <a:lvl1pPr marL="0" indent="0">
              <a:buNone/>
              <a:defRPr/>
            </a:lvl1pPr>
          </a:lstStyle>
          <a:p>
            <a:r>
              <a:rPr lang="en-US" noProof="0" dirty="0"/>
              <a:t>Picture.</a:t>
            </a:r>
          </a:p>
        </p:txBody>
      </p:sp>
      <p:sp>
        <p:nvSpPr>
          <p:cNvPr id="4" name="Zástupný symbol pro text 3">
            <a:extLst>
              <a:ext uri="{FF2B5EF4-FFF2-40B4-BE49-F238E27FC236}">
                <a16:creationId xmlns:a16="http://schemas.microsoft.com/office/drawing/2014/main" id="{8FEF2F59-3EE8-4600-99BC-5C4F53973824}"/>
              </a:ext>
            </a:extLst>
          </p:cNvPr>
          <p:cNvSpPr>
            <a:spLocks noGrp="1"/>
          </p:cNvSpPr>
          <p:nvPr>
            <p:ph type="body" sz="quarter" idx="20" hasCustomPrompt="1"/>
          </p:nvPr>
        </p:nvSpPr>
        <p:spPr>
          <a:xfrm>
            <a:off x="555625" y="4313239"/>
            <a:ext cx="2555875" cy="1867566"/>
          </a:xfrm>
        </p:spPr>
        <p:txBody>
          <a:bodyPr/>
          <a:lstStyle>
            <a:lvl1pPr marL="0" indent="0">
              <a:buNone/>
              <a:defRPr/>
            </a:lvl1pPr>
          </a:lstStyle>
          <a:p>
            <a:pPr lvl="0"/>
            <a:r>
              <a:rPr lang="en-US" noProof="0" dirty="0"/>
              <a:t>First text</a:t>
            </a:r>
          </a:p>
        </p:txBody>
      </p:sp>
      <p:sp>
        <p:nvSpPr>
          <p:cNvPr id="18" name="Zástupný symbol pro text 3">
            <a:extLst>
              <a:ext uri="{FF2B5EF4-FFF2-40B4-BE49-F238E27FC236}">
                <a16:creationId xmlns:a16="http://schemas.microsoft.com/office/drawing/2014/main" id="{452B7608-4F61-44E9-905F-EE70505C300F}"/>
              </a:ext>
            </a:extLst>
          </p:cNvPr>
          <p:cNvSpPr>
            <a:spLocks noGrp="1"/>
          </p:cNvSpPr>
          <p:nvPr>
            <p:ph type="body" sz="quarter" idx="21" hasCustomPrompt="1"/>
          </p:nvPr>
        </p:nvSpPr>
        <p:spPr>
          <a:xfrm>
            <a:off x="3266329" y="4312635"/>
            <a:ext cx="2555875" cy="1868170"/>
          </a:xfrm>
        </p:spPr>
        <p:txBody>
          <a:bodyPr/>
          <a:lstStyle>
            <a:lvl1pPr marL="0" indent="0">
              <a:buNone/>
              <a:defRPr/>
            </a:lvl1pPr>
          </a:lstStyle>
          <a:p>
            <a:pPr lvl="0"/>
            <a:r>
              <a:rPr lang="en-US" noProof="0" dirty="0"/>
              <a:t>Second text</a:t>
            </a:r>
          </a:p>
        </p:txBody>
      </p:sp>
      <p:sp>
        <p:nvSpPr>
          <p:cNvPr id="20" name="Zástupný symbol pro text 3">
            <a:extLst>
              <a:ext uri="{FF2B5EF4-FFF2-40B4-BE49-F238E27FC236}">
                <a16:creationId xmlns:a16="http://schemas.microsoft.com/office/drawing/2014/main" id="{A9694961-1D4B-4475-9E48-A42C702077D8}"/>
              </a:ext>
            </a:extLst>
          </p:cNvPr>
          <p:cNvSpPr>
            <a:spLocks noGrp="1"/>
          </p:cNvSpPr>
          <p:nvPr>
            <p:ph type="body" sz="quarter" idx="22" hasCustomPrompt="1"/>
          </p:nvPr>
        </p:nvSpPr>
        <p:spPr>
          <a:xfrm>
            <a:off x="5977842" y="4312634"/>
            <a:ext cx="2555875" cy="1868170"/>
          </a:xfrm>
        </p:spPr>
        <p:txBody>
          <a:bodyPr/>
          <a:lstStyle>
            <a:lvl1pPr marL="0" indent="0">
              <a:buNone/>
              <a:defRPr/>
            </a:lvl1pPr>
          </a:lstStyle>
          <a:p>
            <a:pPr lvl="0"/>
            <a:r>
              <a:rPr lang="en-US" noProof="0" dirty="0"/>
              <a:t>Third text</a:t>
            </a:r>
          </a:p>
        </p:txBody>
      </p:sp>
      <p:cxnSp>
        <p:nvCxnSpPr>
          <p:cNvPr id="10" name="Přímá spojnice 9">
            <a:extLst>
              <a:ext uri="{FF2B5EF4-FFF2-40B4-BE49-F238E27FC236}">
                <a16:creationId xmlns:a16="http://schemas.microsoft.com/office/drawing/2014/main" id="{171D9D79-92EA-4B0D-8D70-6BE34D85F006}"/>
              </a:ext>
            </a:extLst>
          </p:cNvPr>
          <p:cNvCxnSpPr/>
          <p:nvPr userDrawn="1"/>
        </p:nvCxnSpPr>
        <p:spPr>
          <a:xfrm>
            <a:off x="3198089" y="4312633"/>
            <a:ext cx="0" cy="183600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Přímá spojnice 20">
            <a:extLst>
              <a:ext uri="{FF2B5EF4-FFF2-40B4-BE49-F238E27FC236}">
                <a16:creationId xmlns:a16="http://schemas.microsoft.com/office/drawing/2014/main" id="{9EC8B389-96FC-47B0-8D2E-ED3E56AECA9E}"/>
              </a:ext>
            </a:extLst>
          </p:cNvPr>
          <p:cNvCxnSpPr/>
          <p:nvPr userDrawn="1"/>
        </p:nvCxnSpPr>
        <p:spPr>
          <a:xfrm>
            <a:off x="5895829" y="4344804"/>
            <a:ext cx="0" cy="183600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2" name="Obrázek 21">
            <a:extLst>
              <a:ext uri="{FF2B5EF4-FFF2-40B4-BE49-F238E27FC236}">
                <a16:creationId xmlns:a16="http://schemas.microsoft.com/office/drawing/2014/main" id="{7044DF23-E07D-4231-B96E-5870714EDC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398025"/>
            <a:ext cx="9144000" cy="128015"/>
          </a:xfrm>
          <a:prstGeom prst="rect">
            <a:avLst/>
          </a:prstGeom>
        </p:spPr>
      </p:pic>
      <p:pic>
        <p:nvPicPr>
          <p:cNvPr id="17" name="Obrázek 16">
            <a:extLst>
              <a:ext uri="{FF2B5EF4-FFF2-40B4-BE49-F238E27FC236}">
                <a16:creationId xmlns:a16="http://schemas.microsoft.com/office/drawing/2014/main" id="{35DA8ED7-2281-49E3-A3E6-5D51464F96F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69077" y="485421"/>
            <a:ext cx="2135596" cy="540001"/>
          </a:xfrm>
          <a:prstGeom prst="rect">
            <a:avLst/>
          </a:prstGeom>
        </p:spPr>
      </p:pic>
    </p:spTree>
    <p:extLst>
      <p:ext uri="{BB962C8B-B14F-4D97-AF65-F5344CB8AC3E}">
        <p14:creationId xmlns:p14="http://schemas.microsoft.com/office/powerpoint/2010/main" val="35325845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adpis dvouřadkový a graf">
    <p:spTree>
      <p:nvGrpSpPr>
        <p:cNvPr id="1" name=""/>
        <p:cNvGrpSpPr/>
        <p:nvPr/>
      </p:nvGrpSpPr>
      <p:grpSpPr>
        <a:xfrm>
          <a:off x="0" y="0"/>
          <a:ext cx="0" cy="0"/>
          <a:chOff x="0" y="0"/>
          <a:chExt cx="0" cy="0"/>
        </a:xfrm>
      </p:grpSpPr>
      <p:sp>
        <p:nvSpPr>
          <p:cNvPr id="19" name="Obdélník 18">
            <a:extLst>
              <a:ext uri="{FF2B5EF4-FFF2-40B4-BE49-F238E27FC236}">
                <a16:creationId xmlns:a16="http://schemas.microsoft.com/office/drawing/2014/main" id="{6D773097-E1D1-4068-BFDF-28B0431E804D}"/>
              </a:ext>
            </a:extLst>
          </p:cNvPr>
          <p:cNvSpPr/>
          <p:nvPr userDrawn="1"/>
        </p:nvSpPr>
        <p:spPr>
          <a:xfrm>
            <a:off x="0" y="0"/>
            <a:ext cx="9180000" cy="1385155"/>
          </a:xfrm>
          <a:prstGeom prst="rect">
            <a:avLst/>
          </a:prstGeom>
          <a:solidFill>
            <a:srgbClr val="AA0546"/>
          </a:solidFill>
          <a:ln>
            <a:solidFill>
              <a:srgbClr val="005F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a:p>
        </p:txBody>
      </p:sp>
      <p:sp>
        <p:nvSpPr>
          <p:cNvPr id="15" name="Nadpis 1">
            <a:extLst>
              <a:ext uri="{FF2B5EF4-FFF2-40B4-BE49-F238E27FC236}">
                <a16:creationId xmlns:a16="http://schemas.microsoft.com/office/drawing/2014/main" id="{0FBD9941-1351-4307-864A-F5EA5E0FD7EA}"/>
              </a:ext>
            </a:extLst>
          </p:cNvPr>
          <p:cNvSpPr>
            <a:spLocks noGrp="1"/>
          </p:cNvSpPr>
          <p:nvPr>
            <p:ph type="title" hasCustomPrompt="1"/>
          </p:nvPr>
        </p:nvSpPr>
        <p:spPr>
          <a:xfrm>
            <a:off x="0" y="1"/>
            <a:ext cx="9144000" cy="1385155"/>
          </a:xfrm>
        </p:spPr>
        <p:txBody>
          <a:bodyPr/>
          <a:lstStyle>
            <a:lvl1pPr>
              <a:defRPr/>
            </a:lvl1pPr>
          </a:lstStyle>
          <a:p>
            <a:r>
              <a:rPr lang="en-US" noProof="0" dirty="0"/>
              <a:t>first line of title</a:t>
            </a:r>
          </a:p>
        </p:txBody>
      </p:sp>
      <p:sp>
        <p:nvSpPr>
          <p:cNvPr id="6" name="Zástupný symbol pro číslo snímku 5">
            <a:extLst>
              <a:ext uri="{FF2B5EF4-FFF2-40B4-BE49-F238E27FC236}">
                <a16:creationId xmlns:a16="http://schemas.microsoft.com/office/drawing/2014/main" id="{FA4CE084-D11D-42CE-A2D3-310DA1C55994}"/>
              </a:ext>
            </a:extLst>
          </p:cNvPr>
          <p:cNvSpPr>
            <a:spLocks noGrp="1"/>
          </p:cNvSpPr>
          <p:nvPr>
            <p:ph type="sldNum" sz="quarter" idx="12"/>
          </p:nvPr>
        </p:nvSpPr>
        <p:spPr>
          <a:xfrm>
            <a:off x="6478418" y="6479183"/>
            <a:ext cx="2095623" cy="365125"/>
          </a:xfrm>
        </p:spPr>
        <p:txBody>
          <a:bodyPr/>
          <a:lstStyle>
            <a:lvl1pPr>
              <a:defRPr>
                <a:solidFill>
                  <a:srgbClr val="008276"/>
                </a:solidFill>
              </a:defRPr>
            </a:lvl1pPr>
          </a:lstStyle>
          <a:p>
            <a:fld id="{D83BD07D-5885-48DF-B570-0C7EF7FA7CBC}" type="slidenum">
              <a:rPr lang="en-US" noProof="0" smtClean="0"/>
              <a:pPr/>
              <a:t>‹#›</a:t>
            </a:fld>
            <a:endParaRPr lang="en-US" noProof="0"/>
          </a:p>
        </p:txBody>
      </p:sp>
      <p:sp>
        <p:nvSpPr>
          <p:cNvPr id="9" name="Zástupný symbol pro text 8">
            <a:extLst>
              <a:ext uri="{FF2B5EF4-FFF2-40B4-BE49-F238E27FC236}">
                <a16:creationId xmlns:a16="http://schemas.microsoft.com/office/drawing/2014/main" id="{CB904088-836B-4F96-832E-C43FDB462DF5}"/>
              </a:ext>
            </a:extLst>
          </p:cNvPr>
          <p:cNvSpPr>
            <a:spLocks noGrp="1"/>
          </p:cNvSpPr>
          <p:nvPr>
            <p:ph type="body" sz="quarter" idx="15" hasCustomPrompt="1"/>
          </p:nvPr>
        </p:nvSpPr>
        <p:spPr>
          <a:xfrm>
            <a:off x="628650" y="6478589"/>
            <a:ext cx="5716191" cy="365125"/>
          </a:xfrm>
        </p:spPr>
        <p:txBody>
          <a:bodyPr>
            <a:normAutofit/>
          </a:bodyPr>
          <a:lstStyle>
            <a:lvl1pPr marL="0" indent="0">
              <a:buNone/>
              <a:defRPr sz="1600"/>
            </a:lvl1pPr>
          </a:lstStyle>
          <a:p>
            <a:pPr lvl="0"/>
            <a:r>
              <a:rPr lang="en-US" noProof="0" dirty="0"/>
              <a:t>place to note</a:t>
            </a:r>
          </a:p>
        </p:txBody>
      </p:sp>
      <p:sp>
        <p:nvSpPr>
          <p:cNvPr id="11" name="Zástupný symbol pro text 10">
            <a:extLst>
              <a:ext uri="{FF2B5EF4-FFF2-40B4-BE49-F238E27FC236}">
                <a16:creationId xmlns:a16="http://schemas.microsoft.com/office/drawing/2014/main" id="{61BD0127-6D03-4DD7-BD1B-E839F028DB5F}"/>
              </a:ext>
            </a:extLst>
          </p:cNvPr>
          <p:cNvSpPr>
            <a:spLocks noGrp="1"/>
          </p:cNvSpPr>
          <p:nvPr>
            <p:ph type="body" sz="quarter" idx="16" hasCustomPrompt="1"/>
          </p:nvPr>
        </p:nvSpPr>
        <p:spPr>
          <a:xfrm>
            <a:off x="569957" y="871622"/>
            <a:ext cx="5476001" cy="405266"/>
          </a:xfrm>
        </p:spPr>
        <p:txBody>
          <a:bodyPr>
            <a:normAutofit/>
          </a:bodyPr>
          <a:lstStyle>
            <a:lvl1pPr marL="0" indent="0">
              <a:buNone/>
              <a:defRPr sz="2800" b="1">
                <a:solidFill>
                  <a:schemeClr val="bg1"/>
                </a:solidFill>
              </a:defRPr>
            </a:lvl1pPr>
          </a:lstStyle>
          <a:p>
            <a:pPr lvl="0"/>
            <a:r>
              <a:rPr lang="en-US" noProof="0" dirty="0"/>
              <a:t>second line of text</a:t>
            </a:r>
          </a:p>
        </p:txBody>
      </p:sp>
      <p:sp>
        <p:nvSpPr>
          <p:cNvPr id="3" name="Zástupný symbol pro graf 2">
            <a:extLst>
              <a:ext uri="{FF2B5EF4-FFF2-40B4-BE49-F238E27FC236}">
                <a16:creationId xmlns:a16="http://schemas.microsoft.com/office/drawing/2014/main" id="{39625EF4-0D99-4573-ABCD-83E81C13C3A5}"/>
              </a:ext>
            </a:extLst>
          </p:cNvPr>
          <p:cNvSpPr>
            <a:spLocks noGrp="1"/>
          </p:cNvSpPr>
          <p:nvPr>
            <p:ph type="chart" sz="quarter" idx="17" hasCustomPrompt="1"/>
          </p:nvPr>
        </p:nvSpPr>
        <p:spPr>
          <a:xfrm>
            <a:off x="569913" y="1684338"/>
            <a:ext cx="8004175" cy="4605337"/>
          </a:xfrm>
        </p:spPr>
        <p:txBody>
          <a:bodyPr/>
          <a:lstStyle>
            <a:lvl1pPr marL="0" indent="0">
              <a:buNone/>
              <a:defRPr/>
            </a:lvl1pPr>
          </a:lstStyle>
          <a:p>
            <a:r>
              <a:rPr lang="en-US" noProof="0" dirty="0"/>
              <a:t>Chart.</a:t>
            </a:r>
          </a:p>
        </p:txBody>
      </p:sp>
      <p:pic>
        <p:nvPicPr>
          <p:cNvPr id="10" name="Obrázek 9">
            <a:extLst>
              <a:ext uri="{FF2B5EF4-FFF2-40B4-BE49-F238E27FC236}">
                <a16:creationId xmlns:a16="http://schemas.microsoft.com/office/drawing/2014/main" id="{03545AB0-3700-4874-ABAC-F64369E8041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398025"/>
            <a:ext cx="9144000" cy="128015"/>
          </a:xfrm>
          <a:prstGeom prst="rect">
            <a:avLst/>
          </a:prstGeom>
        </p:spPr>
      </p:pic>
      <p:pic>
        <p:nvPicPr>
          <p:cNvPr id="13" name="Obrázek 12">
            <a:extLst>
              <a:ext uri="{FF2B5EF4-FFF2-40B4-BE49-F238E27FC236}">
                <a16:creationId xmlns:a16="http://schemas.microsoft.com/office/drawing/2014/main" id="{AF9F8527-A9F3-4ADE-A089-1556A41E4AA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69077" y="485421"/>
            <a:ext cx="2135596" cy="540001"/>
          </a:xfrm>
          <a:prstGeom prst="rect">
            <a:avLst/>
          </a:prstGeom>
        </p:spPr>
      </p:pic>
    </p:spTree>
    <p:extLst>
      <p:ext uri="{BB962C8B-B14F-4D97-AF65-F5344CB8AC3E}">
        <p14:creationId xmlns:p14="http://schemas.microsoft.com/office/powerpoint/2010/main" val="2219019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adpis dvouřadkový a tabulka">
    <p:spTree>
      <p:nvGrpSpPr>
        <p:cNvPr id="1" name=""/>
        <p:cNvGrpSpPr/>
        <p:nvPr/>
      </p:nvGrpSpPr>
      <p:grpSpPr>
        <a:xfrm>
          <a:off x="0" y="0"/>
          <a:ext cx="0" cy="0"/>
          <a:chOff x="0" y="0"/>
          <a:chExt cx="0" cy="0"/>
        </a:xfrm>
      </p:grpSpPr>
      <p:sp>
        <p:nvSpPr>
          <p:cNvPr id="19" name="Obdélník 18">
            <a:extLst>
              <a:ext uri="{FF2B5EF4-FFF2-40B4-BE49-F238E27FC236}">
                <a16:creationId xmlns:a16="http://schemas.microsoft.com/office/drawing/2014/main" id="{6D773097-E1D1-4068-BFDF-28B0431E804D}"/>
              </a:ext>
            </a:extLst>
          </p:cNvPr>
          <p:cNvSpPr/>
          <p:nvPr userDrawn="1"/>
        </p:nvSpPr>
        <p:spPr>
          <a:xfrm>
            <a:off x="0" y="0"/>
            <a:ext cx="9180000" cy="1385155"/>
          </a:xfrm>
          <a:prstGeom prst="rect">
            <a:avLst/>
          </a:prstGeom>
          <a:solidFill>
            <a:srgbClr val="AA0546"/>
          </a:solidFill>
          <a:ln>
            <a:solidFill>
              <a:srgbClr val="005F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a:p>
        </p:txBody>
      </p:sp>
      <p:sp>
        <p:nvSpPr>
          <p:cNvPr id="15" name="Nadpis 1">
            <a:extLst>
              <a:ext uri="{FF2B5EF4-FFF2-40B4-BE49-F238E27FC236}">
                <a16:creationId xmlns:a16="http://schemas.microsoft.com/office/drawing/2014/main" id="{0FBD9941-1351-4307-864A-F5EA5E0FD7EA}"/>
              </a:ext>
            </a:extLst>
          </p:cNvPr>
          <p:cNvSpPr>
            <a:spLocks noGrp="1"/>
          </p:cNvSpPr>
          <p:nvPr>
            <p:ph type="title" hasCustomPrompt="1"/>
          </p:nvPr>
        </p:nvSpPr>
        <p:spPr>
          <a:xfrm>
            <a:off x="0" y="1"/>
            <a:ext cx="9144000" cy="1385155"/>
          </a:xfrm>
        </p:spPr>
        <p:txBody>
          <a:bodyPr/>
          <a:lstStyle>
            <a:lvl1pPr>
              <a:defRPr/>
            </a:lvl1pPr>
          </a:lstStyle>
          <a:p>
            <a:r>
              <a:rPr lang="en-US" noProof="0" dirty="0"/>
              <a:t>first line of title</a:t>
            </a:r>
          </a:p>
        </p:txBody>
      </p:sp>
      <p:sp>
        <p:nvSpPr>
          <p:cNvPr id="6" name="Zástupný symbol pro číslo snímku 5">
            <a:extLst>
              <a:ext uri="{FF2B5EF4-FFF2-40B4-BE49-F238E27FC236}">
                <a16:creationId xmlns:a16="http://schemas.microsoft.com/office/drawing/2014/main" id="{FA4CE084-D11D-42CE-A2D3-310DA1C55994}"/>
              </a:ext>
            </a:extLst>
          </p:cNvPr>
          <p:cNvSpPr>
            <a:spLocks noGrp="1"/>
          </p:cNvSpPr>
          <p:nvPr>
            <p:ph type="sldNum" sz="quarter" idx="12"/>
          </p:nvPr>
        </p:nvSpPr>
        <p:spPr>
          <a:xfrm>
            <a:off x="6478418" y="6479183"/>
            <a:ext cx="2095623" cy="365125"/>
          </a:xfrm>
        </p:spPr>
        <p:txBody>
          <a:bodyPr/>
          <a:lstStyle>
            <a:lvl1pPr>
              <a:defRPr>
                <a:solidFill>
                  <a:srgbClr val="008276"/>
                </a:solidFill>
              </a:defRPr>
            </a:lvl1pPr>
          </a:lstStyle>
          <a:p>
            <a:fld id="{D83BD07D-5885-48DF-B570-0C7EF7FA7CBC}" type="slidenum">
              <a:rPr lang="en-US" noProof="0" smtClean="0"/>
              <a:pPr/>
              <a:t>‹#›</a:t>
            </a:fld>
            <a:endParaRPr lang="en-US" noProof="0"/>
          </a:p>
        </p:txBody>
      </p:sp>
      <p:sp>
        <p:nvSpPr>
          <p:cNvPr id="9" name="Zástupný symbol pro text 8">
            <a:extLst>
              <a:ext uri="{FF2B5EF4-FFF2-40B4-BE49-F238E27FC236}">
                <a16:creationId xmlns:a16="http://schemas.microsoft.com/office/drawing/2014/main" id="{CB904088-836B-4F96-832E-C43FDB462DF5}"/>
              </a:ext>
            </a:extLst>
          </p:cNvPr>
          <p:cNvSpPr>
            <a:spLocks noGrp="1"/>
          </p:cNvSpPr>
          <p:nvPr>
            <p:ph type="body" sz="quarter" idx="15" hasCustomPrompt="1"/>
          </p:nvPr>
        </p:nvSpPr>
        <p:spPr>
          <a:xfrm>
            <a:off x="628650" y="6478589"/>
            <a:ext cx="5716191" cy="365125"/>
          </a:xfrm>
        </p:spPr>
        <p:txBody>
          <a:bodyPr>
            <a:normAutofit/>
          </a:bodyPr>
          <a:lstStyle>
            <a:lvl1pPr marL="0" indent="0">
              <a:buNone/>
              <a:defRPr sz="1600"/>
            </a:lvl1pPr>
          </a:lstStyle>
          <a:p>
            <a:pPr lvl="0"/>
            <a:r>
              <a:rPr lang="en-US" noProof="0" dirty="0"/>
              <a:t>place to note</a:t>
            </a:r>
          </a:p>
        </p:txBody>
      </p:sp>
      <p:sp>
        <p:nvSpPr>
          <p:cNvPr id="11" name="Zástupný symbol pro text 10">
            <a:extLst>
              <a:ext uri="{FF2B5EF4-FFF2-40B4-BE49-F238E27FC236}">
                <a16:creationId xmlns:a16="http://schemas.microsoft.com/office/drawing/2014/main" id="{61BD0127-6D03-4DD7-BD1B-E839F028DB5F}"/>
              </a:ext>
            </a:extLst>
          </p:cNvPr>
          <p:cNvSpPr>
            <a:spLocks noGrp="1"/>
          </p:cNvSpPr>
          <p:nvPr>
            <p:ph type="body" sz="quarter" idx="16" hasCustomPrompt="1"/>
          </p:nvPr>
        </p:nvSpPr>
        <p:spPr>
          <a:xfrm>
            <a:off x="569957" y="871622"/>
            <a:ext cx="5476001" cy="405266"/>
          </a:xfrm>
        </p:spPr>
        <p:txBody>
          <a:bodyPr>
            <a:normAutofit/>
          </a:bodyPr>
          <a:lstStyle>
            <a:lvl1pPr marL="0" indent="0">
              <a:buNone/>
              <a:defRPr sz="2800" b="1">
                <a:solidFill>
                  <a:schemeClr val="bg1"/>
                </a:solidFill>
              </a:defRPr>
            </a:lvl1pPr>
          </a:lstStyle>
          <a:p>
            <a:pPr lvl="0"/>
            <a:r>
              <a:rPr lang="en-US" noProof="0" dirty="0"/>
              <a:t>second line of text</a:t>
            </a:r>
          </a:p>
        </p:txBody>
      </p:sp>
      <p:sp>
        <p:nvSpPr>
          <p:cNvPr id="3" name="Zástupný symbol pro tabulku 2">
            <a:extLst>
              <a:ext uri="{FF2B5EF4-FFF2-40B4-BE49-F238E27FC236}">
                <a16:creationId xmlns:a16="http://schemas.microsoft.com/office/drawing/2014/main" id="{243075CB-445F-451D-B78F-591C98050237}"/>
              </a:ext>
            </a:extLst>
          </p:cNvPr>
          <p:cNvSpPr>
            <a:spLocks noGrp="1"/>
          </p:cNvSpPr>
          <p:nvPr>
            <p:ph type="tbl" sz="quarter" idx="17" hasCustomPrompt="1"/>
          </p:nvPr>
        </p:nvSpPr>
        <p:spPr>
          <a:xfrm>
            <a:off x="2815388" y="1744663"/>
            <a:ext cx="5758699" cy="3841144"/>
          </a:xfrm>
        </p:spPr>
        <p:txBody>
          <a:bodyPr>
            <a:normAutofit/>
          </a:bodyPr>
          <a:lstStyle>
            <a:lvl1pPr marL="0" indent="0">
              <a:buNone/>
              <a:defRPr sz="2000" b="1"/>
            </a:lvl1pPr>
          </a:lstStyle>
          <a:p>
            <a:r>
              <a:rPr lang="en-US" noProof="0" dirty="0"/>
              <a:t>Table.</a:t>
            </a:r>
          </a:p>
        </p:txBody>
      </p:sp>
      <p:sp>
        <p:nvSpPr>
          <p:cNvPr id="5" name="Zástupný symbol pro text 4">
            <a:extLst>
              <a:ext uri="{FF2B5EF4-FFF2-40B4-BE49-F238E27FC236}">
                <a16:creationId xmlns:a16="http://schemas.microsoft.com/office/drawing/2014/main" id="{841296A6-9ACC-42C7-B6BE-AB8D41837E1B}"/>
              </a:ext>
            </a:extLst>
          </p:cNvPr>
          <p:cNvSpPr>
            <a:spLocks noGrp="1"/>
          </p:cNvSpPr>
          <p:nvPr>
            <p:ph type="body" sz="quarter" idx="18" hasCustomPrompt="1"/>
          </p:nvPr>
        </p:nvSpPr>
        <p:spPr>
          <a:xfrm>
            <a:off x="569913" y="5690937"/>
            <a:ext cx="8004175" cy="598738"/>
          </a:xfrm>
        </p:spPr>
        <p:txBody>
          <a:bodyPr>
            <a:normAutofit/>
          </a:bodyPr>
          <a:lstStyle>
            <a:lvl1pPr marL="0" indent="0">
              <a:buNone/>
              <a:defRPr sz="1800"/>
            </a:lvl1pPr>
            <a:lvl2pPr marL="342900" indent="0">
              <a:buNone/>
              <a:defRPr/>
            </a:lvl2pPr>
          </a:lstStyle>
          <a:p>
            <a:pPr lvl="0"/>
            <a:r>
              <a:rPr lang="en-US" noProof="0" dirty="0"/>
              <a:t>Title of table</a:t>
            </a:r>
          </a:p>
        </p:txBody>
      </p:sp>
      <p:pic>
        <p:nvPicPr>
          <p:cNvPr id="12" name="Obrázek 11">
            <a:extLst>
              <a:ext uri="{FF2B5EF4-FFF2-40B4-BE49-F238E27FC236}">
                <a16:creationId xmlns:a16="http://schemas.microsoft.com/office/drawing/2014/main" id="{6D9AB358-3089-453A-8350-FB5D44E5B27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398025"/>
            <a:ext cx="9144000" cy="128015"/>
          </a:xfrm>
          <a:prstGeom prst="rect">
            <a:avLst/>
          </a:prstGeom>
        </p:spPr>
      </p:pic>
      <p:pic>
        <p:nvPicPr>
          <p:cNvPr id="14" name="Obrázek 13">
            <a:extLst>
              <a:ext uri="{FF2B5EF4-FFF2-40B4-BE49-F238E27FC236}">
                <a16:creationId xmlns:a16="http://schemas.microsoft.com/office/drawing/2014/main" id="{3B16BAB6-DE0F-4593-A22A-73D9E36B3CF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69077" y="485421"/>
            <a:ext cx="2135596" cy="540001"/>
          </a:xfrm>
          <a:prstGeom prst="rect">
            <a:avLst/>
          </a:prstGeom>
        </p:spPr>
      </p:pic>
    </p:spTree>
    <p:extLst>
      <p:ext uri="{BB962C8B-B14F-4D97-AF65-F5344CB8AC3E}">
        <p14:creationId xmlns:p14="http://schemas.microsoft.com/office/powerpoint/2010/main" val="3456278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jednořadkový a obsah">
    <p:spTree>
      <p:nvGrpSpPr>
        <p:cNvPr id="1" name=""/>
        <p:cNvGrpSpPr/>
        <p:nvPr/>
      </p:nvGrpSpPr>
      <p:grpSpPr>
        <a:xfrm>
          <a:off x="0" y="0"/>
          <a:ext cx="0" cy="0"/>
          <a:chOff x="0" y="0"/>
          <a:chExt cx="0" cy="0"/>
        </a:xfrm>
      </p:grpSpPr>
      <p:sp>
        <p:nvSpPr>
          <p:cNvPr id="19" name="Obdélník 18">
            <a:extLst>
              <a:ext uri="{FF2B5EF4-FFF2-40B4-BE49-F238E27FC236}">
                <a16:creationId xmlns:a16="http://schemas.microsoft.com/office/drawing/2014/main" id="{6D773097-E1D1-4068-BFDF-28B0431E804D}"/>
              </a:ext>
            </a:extLst>
          </p:cNvPr>
          <p:cNvSpPr/>
          <p:nvPr userDrawn="1"/>
        </p:nvSpPr>
        <p:spPr>
          <a:xfrm>
            <a:off x="0" y="0"/>
            <a:ext cx="9180000" cy="1385155"/>
          </a:xfrm>
          <a:prstGeom prst="rect">
            <a:avLst/>
          </a:prstGeom>
          <a:solidFill>
            <a:srgbClr val="008276"/>
          </a:solidFill>
          <a:ln>
            <a:solidFill>
              <a:srgbClr val="0082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5" name="Nadpis 1">
            <a:extLst>
              <a:ext uri="{FF2B5EF4-FFF2-40B4-BE49-F238E27FC236}">
                <a16:creationId xmlns:a16="http://schemas.microsoft.com/office/drawing/2014/main" id="{0FBD9941-1351-4307-864A-F5EA5E0FD7EA}"/>
              </a:ext>
            </a:extLst>
          </p:cNvPr>
          <p:cNvSpPr>
            <a:spLocks noGrp="1"/>
          </p:cNvSpPr>
          <p:nvPr>
            <p:ph type="title" hasCustomPrompt="1"/>
          </p:nvPr>
        </p:nvSpPr>
        <p:spPr>
          <a:xfrm>
            <a:off x="0" y="1"/>
            <a:ext cx="9144000" cy="1385155"/>
          </a:xfrm>
        </p:spPr>
        <p:txBody>
          <a:bodyPr/>
          <a:lstStyle>
            <a:lvl1pPr>
              <a:defRPr/>
            </a:lvl1pPr>
          </a:lstStyle>
          <a:p>
            <a:r>
              <a:rPr lang="en-US" noProof="0" dirty="0"/>
              <a:t>single line title</a:t>
            </a:r>
          </a:p>
        </p:txBody>
      </p:sp>
      <p:sp>
        <p:nvSpPr>
          <p:cNvPr id="3" name="Zástupný symbol pro obsah 2">
            <a:extLst>
              <a:ext uri="{FF2B5EF4-FFF2-40B4-BE49-F238E27FC236}">
                <a16:creationId xmlns:a16="http://schemas.microsoft.com/office/drawing/2014/main" id="{9EB65C06-7458-4B09-87AF-9E8F9E339E28}"/>
              </a:ext>
            </a:extLst>
          </p:cNvPr>
          <p:cNvSpPr>
            <a:spLocks noGrp="1"/>
          </p:cNvSpPr>
          <p:nvPr>
            <p:ph idx="1" hasCustomPrompt="1"/>
          </p:nvPr>
        </p:nvSpPr>
        <p:spPr>
          <a:xfrm>
            <a:off x="628650" y="1678676"/>
            <a:ext cx="7945391" cy="4439706"/>
          </a:xfrm>
        </p:spPr>
        <p:txBody>
          <a:bodyPr/>
          <a:lstStyle>
            <a:lvl1pPr marL="0" indent="0">
              <a:buNone/>
              <a:defRPr/>
            </a:lvl1pPr>
          </a:lstStyle>
          <a:p>
            <a:pPr lvl="0"/>
            <a:r>
              <a:rPr lang="en-US" noProof="0" dirty="0"/>
              <a:t>Click to insert text.</a:t>
            </a:r>
          </a:p>
        </p:txBody>
      </p:sp>
      <p:sp>
        <p:nvSpPr>
          <p:cNvPr id="6" name="Zástupný symbol pro číslo snímku 5">
            <a:extLst>
              <a:ext uri="{FF2B5EF4-FFF2-40B4-BE49-F238E27FC236}">
                <a16:creationId xmlns:a16="http://schemas.microsoft.com/office/drawing/2014/main" id="{FA4CE084-D11D-42CE-A2D3-310DA1C55994}"/>
              </a:ext>
            </a:extLst>
          </p:cNvPr>
          <p:cNvSpPr>
            <a:spLocks noGrp="1"/>
          </p:cNvSpPr>
          <p:nvPr>
            <p:ph type="sldNum" sz="quarter" idx="12"/>
          </p:nvPr>
        </p:nvSpPr>
        <p:spPr>
          <a:xfrm>
            <a:off x="6478418" y="6479183"/>
            <a:ext cx="2095623" cy="365125"/>
          </a:xfrm>
        </p:spPr>
        <p:txBody>
          <a:bodyPr/>
          <a:lstStyle>
            <a:lvl1pPr>
              <a:defRPr>
                <a:solidFill>
                  <a:srgbClr val="008276"/>
                </a:solidFill>
              </a:defRPr>
            </a:lvl1pPr>
          </a:lstStyle>
          <a:p>
            <a:fld id="{D83BD07D-5885-48DF-B570-0C7EF7FA7CBC}" type="slidenum">
              <a:rPr lang="cs-CZ" smtClean="0"/>
              <a:pPr/>
              <a:t>‹#›</a:t>
            </a:fld>
            <a:endParaRPr lang="cs-CZ"/>
          </a:p>
        </p:txBody>
      </p:sp>
      <p:pic>
        <p:nvPicPr>
          <p:cNvPr id="16" name="Obrázek 15">
            <a:extLst>
              <a:ext uri="{FF2B5EF4-FFF2-40B4-BE49-F238E27FC236}">
                <a16:creationId xmlns:a16="http://schemas.microsoft.com/office/drawing/2014/main" id="{E99A084F-AC47-4B73-B5F9-CCA9E4D875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 y="1398025"/>
            <a:ext cx="9143935" cy="128014"/>
          </a:xfrm>
          <a:prstGeom prst="rect">
            <a:avLst/>
          </a:prstGeom>
        </p:spPr>
      </p:pic>
      <p:sp>
        <p:nvSpPr>
          <p:cNvPr id="9" name="Zástupný symbol pro text 8">
            <a:extLst>
              <a:ext uri="{FF2B5EF4-FFF2-40B4-BE49-F238E27FC236}">
                <a16:creationId xmlns:a16="http://schemas.microsoft.com/office/drawing/2014/main" id="{CB904088-836B-4F96-832E-C43FDB462DF5}"/>
              </a:ext>
            </a:extLst>
          </p:cNvPr>
          <p:cNvSpPr>
            <a:spLocks noGrp="1"/>
          </p:cNvSpPr>
          <p:nvPr>
            <p:ph type="body" sz="quarter" idx="15" hasCustomPrompt="1"/>
          </p:nvPr>
        </p:nvSpPr>
        <p:spPr>
          <a:xfrm>
            <a:off x="628650" y="6478589"/>
            <a:ext cx="5716191" cy="365125"/>
          </a:xfrm>
        </p:spPr>
        <p:txBody>
          <a:bodyPr>
            <a:normAutofit/>
          </a:bodyPr>
          <a:lstStyle>
            <a:lvl1pPr marL="0" indent="0">
              <a:buNone/>
              <a:defRPr sz="1600"/>
            </a:lvl1pPr>
          </a:lstStyle>
          <a:p>
            <a:pPr lvl="0"/>
            <a:r>
              <a:rPr lang="en-US" noProof="0"/>
              <a:t>place to note</a:t>
            </a:r>
          </a:p>
        </p:txBody>
      </p:sp>
      <p:pic>
        <p:nvPicPr>
          <p:cNvPr id="17" name="Obrázek 16">
            <a:extLst>
              <a:ext uri="{FF2B5EF4-FFF2-40B4-BE49-F238E27FC236}">
                <a16:creationId xmlns:a16="http://schemas.microsoft.com/office/drawing/2014/main" id="{C8A78607-7E5D-4949-B270-A553FDC2611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69077" y="485421"/>
            <a:ext cx="2135596" cy="540001"/>
          </a:xfrm>
          <a:prstGeom prst="rect">
            <a:avLst/>
          </a:prstGeom>
        </p:spPr>
      </p:pic>
    </p:spTree>
    <p:extLst>
      <p:ext uri="{BB962C8B-B14F-4D97-AF65-F5344CB8AC3E}">
        <p14:creationId xmlns:p14="http://schemas.microsoft.com/office/powerpoint/2010/main" val="4190874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dvouřádkový">
    <p:spTree>
      <p:nvGrpSpPr>
        <p:cNvPr id="1" name=""/>
        <p:cNvGrpSpPr/>
        <p:nvPr/>
      </p:nvGrpSpPr>
      <p:grpSpPr>
        <a:xfrm>
          <a:off x="0" y="0"/>
          <a:ext cx="0" cy="0"/>
          <a:chOff x="0" y="0"/>
          <a:chExt cx="0" cy="0"/>
        </a:xfrm>
      </p:grpSpPr>
      <p:sp>
        <p:nvSpPr>
          <p:cNvPr id="19" name="Obdélník 18">
            <a:extLst>
              <a:ext uri="{FF2B5EF4-FFF2-40B4-BE49-F238E27FC236}">
                <a16:creationId xmlns:a16="http://schemas.microsoft.com/office/drawing/2014/main" id="{6D773097-E1D1-4068-BFDF-28B0431E804D}"/>
              </a:ext>
            </a:extLst>
          </p:cNvPr>
          <p:cNvSpPr/>
          <p:nvPr userDrawn="1"/>
        </p:nvSpPr>
        <p:spPr>
          <a:xfrm>
            <a:off x="0" y="0"/>
            <a:ext cx="9180000" cy="1385155"/>
          </a:xfrm>
          <a:prstGeom prst="rect">
            <a:avLst/>
          </a:prstGeom>
          <a:solidFill>
            <a:srgbClr val="008276"/>
          </a:solidFill>
          <a:ln>
            <a:solidFill>
              <a:srgbClr val="0082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5" name="Nadpis 1">
            <a:extLst>
              <a:ext uri="{FF2B5EF4-FFF2-40B4-BE49-F238E27FC236}">
                <a16:creationId xmlns:a16="http://schemas.microsoft.com/office/drawing/2014/main" id="{0FBD9941-1351-4307-864A-F5EA5E0FD7EA}"/>
              </a:ext>
            </a:extLst>
          </p:cNvPr>
          <p:cNvSpPr>
            <a:spLocks noGrp="1"/>
          </p:cNvSpPr>
          <p:nvPr>
            <p:ph type="title" hasCustomPrompt="1"/>
          </p:nvPr>
        </p:nvSpPr>
        <p:spPr>
          <a:xfrm>
            <a:off x="0" y="1"/>
            <a:ext cx="9144000" cy="1385155"/>
          </a:xfrm>
        </p:spPr>
        <p:txBody>
          <a:bodyPr/>
          <a:lstStyle>
            <a:lvl1pPr>
              <a:defRPr/>
            </a:lvl1pPr>
          </a:lstStyle>
          <a:p>
            <a:r>
              <a:rPr lang="en-US" dirty="0"/>
              <a:t>first line of title</a:t>
            </a:r>
            <a:endParaRPr lang="cs-CZ" dirty="0"/>
          </a:p>
        </p:txBody>
      </p:sp>
      <p:sp>
        <p:nvSpPr>
          <p:cNvPr id="6" name="Zástupný symbol pro číslo snímku 5">
            <a:extLst>
              <a:ext uri="{FF2B5EF4-FFF2-40B4-BE49-F238E27FC236}">
                <a16:creationId xmlns:a16="http://schemas.microsoft.com/office/drawing/2014/main" id="{FA4CE084-D11D-42CE-A2D3-310DA1C55994}"/>
              </a:ext>
            </a:extLst>
          </p:cNvPr>
          <p:cNvSpPr>
            <a:spLocks noGrp="1"/>
          </p:cNvSpPr>
          <p:nvPr>
            <p:ph type="sldNum" sz="quarter" idx="12"/>
          </p:nvPr>
        </p:nvSpPr>
        <p:spPr>
          <a:xfrm>
            <a:off x="6478418" y="6479183"/>
            <a:ext cx="2095623" cy="365125"/>
          </a:xfrm>
        </p:spPr>
        <p:txBody>
          <a:bodyPr/>
          <a:lstStyle>
            <a:lvl1pPr>
              <a:defRPr>
                <a:solidFill>
                  <a:srgbClr val="008276"/>
                </a:solidFill>
              </a:defRPr>
            </a:lvl1pPr>
          </a:lstStyle>
          <a:p>
            <a:fld id="{D83BD07D-5885-48DF-B570-0C7EF7FA7CBC}" type="slidenum">
              <a:rPr lang="cs-CZ" smtClean="0"/>
              <a:pPr/>
              <a:t>‹#›</a:t>
            </a:fld>
            <a:endParaRPr lang="cs-CZ"/>
          </a:p>
        </p:txBody>
      </p:sp>
      <p:sp>
        <p:nvSpPr>
          <p:cNvPr id="9" name="Zástupný symbol pro text 8">
            <a:extLst>
              <a:ext uri="{FF2B5EF4-FFF2-40B4-BE49-F238E27FC236}">
                <a16:creationId xmlns:a16="http://schemas.microsoft.com/office/drawing/2014/main" id="{CB904088-836B-4F96-832E-C43FDB462DF5}"/>
              </a:ext>
            </a:extLst>
          </p:cNvPr>
          <p:cNvSpPr>
            <a:spLocks noGrp="1"/>
          </p:cNvSpPr>
          <p:nvPr>
            <p:ph type="body" sz="quarter" idx="15" hasCustomPrompt="1"/>
          </p:nvPr>
        </p:nvSpPr>
        <p:spPr>
          <a:xfrm>
            <a:off x="628650" y="6478589"/>
            <a:ext cx="5716191" cy="365125"/>
          </a:xfrm>
        </p:spPr>
        <p:txBody>
          <a:bodyPr>
            <a:normAutofit/>
          </a:bodyPr>
          <a:lstStyle>
            <a:lvl1pPr marL="0" indent="0">
              <a:buNone/>
              <a:defRPr sz="1600"/>
            </a:lvl1pPr>
          </a:lstStyle>
          <a:p>
            <a:pPr lvl="0"/>
            <a:r>
              <a:rPr lang="en-US" noProof="0"/>
              <a:t>place to note</a:t>
            </a:r>
          </a:p>
        </p:txBody>
      </p:sp>
      <p:sp>
        <p:nvSpPr>
          <p:cNvPr id="11" name="Zástupný symbol pro text 10">
            <a:extLst>
              <a:ext uri="{FF2B5EF4-FFF2-40B4-BE49-F238E27FC236}">
                <a16:creationId xmlns:a16="http://schemas.microsoft.com/office/drawing/2014/main" id="{61BD0127-6D03-4DD7-BD1B-E839F028DB5F}"/>
              </a:ext>
            </a:extLst>
          </p:cNvPr>
          <p:cNvSpPr>
            <a:spLocks noGrp="1"/>
          </p:cNvSpPr>
          <p:nvPr>
            <p:ph type="body" sz="quarter" idx="16" hasCustomPrompt="1"/>
          </p:nvPr>
        </p:nvSpPr>
        <p:spPr>
          <a:xfrm>
            <a:off x="569957" y="871622"/>
            <a:ext cx="5476001" cy="405266"/>
          </a:xfrm>
        </p:spPr>
        <p:txBody>
          <a:bodyPr>
            <a:normAutofit/>
          </a:bodyPr>
          <a:lstStyle>
            <a:lvl1pPr marL="0" indent="0">
              <a:buNone/>
              <a:defRPr sz="2800" b="1">
                <a:solidFill>
                  <a:schemeClr val="bg1"/>
                </a:solidFill>
              </a:defRPr>
            </a:lvl1pPr>
          </a:lstStyle>
          <a:p>
            <a:pPr lvl="0"/>
            <a:r>
              <a:rPr lang="en-US" noProof="0" dirty="0"/>
              <a:t>second line of text</a:t>
            </a:r>
          </a:p>
        </p:txBody>
      </p:sp>
      <p:sp>
        <p:nvSpPr>
          <p:cNvPr id="13" name="Zástupný symbol pro obsah 2">
            <a:extLst>
              <a:ext uri="{FF2B5EF4-FFF2-40B4-BE49-F238E27FC236}">
                <a16:creationId xmlns:a16="http://schemas.microsoft.com/office/drawing/2014/main" id="{A017C051-1828-4A92-9E1C-7FDBD7B04F61}"/>
              </a:ext>
            </a:extLst>
          </p:cNvPr>
          <p:cNvSpPr>
            <a:spLocks noGrp="1"/>
          </p:cNvSpPr>
          <p:nvPr>
            <p:ph idx="1" hasCustomPrompt="1"/>
          </p:nvPr>
        </p:nvSpPr>
        <p:spPr>
          <a:xfrm>
            <a:off x="628650" y="1678676"/>
            <a:ext cx="7945391" cy="4439706"/>
          </a:xfrm>
        </p:spPr>
        <p:txBody>
          <a:bodyPr/>
          <a:lstStyle>
            <a:lvl1pPr marL="0" indent="0">
              <a:buNone/>
              <a:defRPr/>
            </a:lvl1pPr>
          </a:lstStyle>
          <a:p>
            <a:pPr lvl="0"/>
            <a:r>
              <a:rPr lang="en-US" noProof="0" dirty="0"/>
              <a:t>Click to insert text.</a:t>
            </a:r>
          </a:p>
        </p:txBody>
      </p:sp>
      <p:pic>
        <p:nvPicPr>
          <p:cNvPr id="14" name="Obrázek 13">
            <a:extLst>
              <a:ext uri="{FF2B5EF4-FFF2-40B4-BE49-F238E27FC236}">
                <a16:creationId xmlns:a16="http://schemas.microsoft.com/office/drawing/2014/main" id="{C9CF5127-7F7E-4186-A840-1973D30F033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69077" y="485421"/>
            <a:ext cx="2135596" cy="540001"/>
          </a:xfrm>
          <a:prstGeom prst="rect">
            <a:avLst/>
          </a:prstGeom>
        </p:spPr>
      </p:pic>
      <p:pic>
        <p:nvPicPr>
          <p:cNvPr id="10" name="Obrázek 9">
            <a:extLst>
              <a:ext uri="{FF2B5EF4-FFF2-40B4-BE49-F238E27FC236}">
                <a16:creationId xmlns:a16="http://schemas.microsoft.com/office/drawing/2014/main" id="{18152234-223C-4909-878E-E27EFC6F334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 y="1398025"/>
            <a:ext cx="9143935" cy="128014"/>
          </a:xfrm>
          <a:prstGeom prst="rect">
            <a:avLst/>
          </a:prstGeom>
        </p:spPr>
      </p:pic>
    </p:spTree>
    <p:extLst>
      <p:ext uri="{BB962C8B-B14F-4D97-AF65-F5344CB8AC3E}">
        <p14:creationId xmlns:p14="http://schemas.microsoft.com/office/powerpoint/2010/main" val="4052601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jednořadkový a citace">
    <p:spTree>
      <p:nvGrpSpPr>
        <p:cNvPr id="1" name=""/>
        <p:cNvGrpSpPr/>
        <p:nvPr/>
      </p:nvGrpSpPr>
      <p:grpSpPr>
        <a:xfrm>
          <a:off x="0" y="0"/>
          <a:ext cx="0" cy="0"/>
          <a:chOff x="0" y="0"/>
          <a:chExt cx="0" cy="0"/>
        </a:xfrm>
      </p:grpSpPr>
      <p:sp>
        <p:nvSpPr>
          <p:cNvPr id="14" name="Obdélník 13">
            <a:extLst>
              <a:ext uri="{FF2B5EF4-FFF2-40B4-BE49-F238E27FC236}">
                <a16:creationId xmlns:a16="http://schemas.microsoft.com/office/drawing/2014/main" id="{0E3082C6-27F3-4E0F-A78D-958E911D15E1}"/>
              </a:ext>
            </a:extLst>
          </p:cNvPr>
          <p:cNvSpPr/>
          <p:nvPr userDrawn="1"/>
        </p:nvSpPr>
        <p:spPr>
          <a:xfrm>
            <a:off x="6407623" y="1678634"/>
            <a:ext cx="2160000" cy="2160000"/>
          </a:xfrm>
          <a:prstGeom prst="rect">
            <a:avLst/>
          </a:prstGeom>
          <a:solidFill>
            <a:srgbClr val="008276"/>
          </a:solidFill>
          <a:ln>
            <a:solidFill>
              <a:srgbClr val="0082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9" name="Obdélník 18">
            <a:extLst>
              <a:ext uri="{FF2B5EF4-FFF2-40B4-BE49-F238E27FC236}">
                <a16:creationId xmlns:a16="http://schemas.microsoft.com/office/drawing/2014/main" id="{6D773097-E1D1-4068-BFDF-28B0431E804D}"/>
              </a:ext>
            </a:extLst>
          </p:cNvPr>
          <p:cNvSpPr/>
          <p:nvPr userDrawn="1"/>
        </p:nvSpPr>
        <p:spPr>
          <a:xfrm>
            <a:off x="0" y="0"/>
            <a:ext cx="9180000" cy="1385155"/>
          </a:xfrm>
          <a:prstGeom prst="rect">
            <a:avLst/>
          </a:prstGeom>
          <a:solidFill>
            <a:srgbClr val="008276"/>
          </a:solidFill>
          <a:ln>
            <a:solidFill>
              <a:srgbClr val="0082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4" name="Zástupný symbol pro text 3">
            <a:extLst>
              <a:ext uri="{FF2B5EF4-FFF2-40B4-BE49-F238E27FC236}">
                <a16:creationId xmlns:a16="http://schemas.microsoft.com/office/drawing/2014/main" id="{CD481A2F-9ED0-49D2-8CCC-7E3C31155616}"/>
              </a:ext>
            </a:extLst>
          </p:cNvPr>
          <p:cNvSpPr>
            <a:spLocks noGrp="1"/>
          </p:cNvSpPr>
          <p:nvPr>
            <p:ph type="body" sz="quarter" idx="13" hasCustomPrompt="1"/>
          </p:nvPr>
        </p:nvSpPr>
        <p:spPr>
          <a:xfrm>
            <a:off x="6407623" y="1701770"/>
            <a:ext cx="2160000" cy="2160000"/>
          </a:xfrm>
          <a:noFill/>
          <a:ln>
            <a:noFill/>
          </a:ln>
        </p:spPr>
        <p:txBody>
          <a:bodyPr anchor="ctr" anchorCtr="0">
            <a:normAutofit/>
          </a:bodyPr>
          <a:lstStyle>
            <a:lvl1pPr marL="266700" indent="0">
              <a:buNone/>
              <a:defRPr sz="2100">
                <a:solidFill>
                  <a:schemeClr val="bg1"/>
                </a:solidFill>
              </a:defRPr>
            </a:lvl1pPr>
          </a:lstStyle>
          <a:p>
            <a:pPr lvl="0"/>
            <a:r>
              <a:rPr lang="en-US" noProof="0" dirty="0"/>
              <a:t>citation or small text</a:t>
            </a:r>
          </a:p>
        </p:txBody>
      </p:sp>
      <p:sp>
        <p:nvSpPr>
          <p:cNvPr id="15" name="Nadpis 1">
            <a:extLst>
              <a:ext uri="{FF2B5EF4-FFF2-40B4-BE49-F238E27FC236}">
                <a16:creationId xmlns:a16="http://schemas.microsoft.com/office/drawing/2014/main" id="{0FBD9941-1351-4307-864A-F5EA5E0FD7EA}"/>
              </a:ext>
            </a:extLst>
          </p:cNvPr>
          <p:cNvSpPr>
            <a:spLocks noGrp="1"/>
          </p:cNvSpPr>
          <p:nvPr>
            <p:ph type="title" hasCustomPrompt="1"/>
          </p:nvPr>
        </p:nvSpPr>
        <p:spPr>
          <a:xfrm>
            <a:off x="0" y="1"/>
            <a:ext cx="9144000" cy="1385155"/>
          </a:xfrm>
        </p:spPr>
        <p:txBody>
          <a:bodyPr/>
          <a:lstStyle>
            <a:lvl1pPr>
              <a:defRPr/>
            </a:lvl1pPr>
          </a:lstStyle>
          <a:p>
            <a:r>
              <a:rPr lang="en-US" noProof="0" dirty="0"/>
              <a:t>single line title</a:t>
            </a:r>
          </a:p>
        </p:txBody>
      </p:sp>
      <p:sp>
        <p:nvSpPr>
          <p:cNvPr id="3" name="Zástupný symbol pro obsah 2">
            <a:extLst>
              <a:ext uri="{FF2B5EF4-FFF2-40B4-BE49-F238E27FC236}">
                <a16:creationId xmlns:a16="http://schemas.microsoft.com/office/drawing/2014/main" id="{9EB65C06-7458-4B09-87AF-9E8F9E339E28}"/>
              </a:ext>
            </a:extLst>
          </p:cNvPr>
          <p:cNvSpPr>
            <a:spLocks noGrp="1"/>
          </p:cNvSpPr>
          <p:nvPr>
            <p:ph idx="1" hasCustomPrompt="1"/>
          </p:nvPr>
        </p:nvSpPr>
        <p:spPr>
          <a:xfrm>
            <a:off x="628650" y="1678676"/>
            <a:ext cx="5615201" cy="2183094"/>
          </a:xfrm>
        </p:spPr>
        <p:txBody>
          <a:bodyPr/>
          <a:lstStyle>
            <a:lvl1pPr marL="0" indent="0">
              <a:buNone/>
              <a:defRPr/>
            </a:lvl1pPr>
          </a:lstStyle>
          <a:p>
            <a:pPr lvl="0"/>
            <a:r>
              <a:rPr lang="en-US" noProof="0" dirty="0"/>
              <a:t>Click to insert text.</a:t>
            </a:r>
          </a:p>
        </p:txBody>
      </p:sp>
      <p:sp>
        <p:nvSpPr>
          <p:cNvPr id="6" name="Zástupný symbol pro číslo snímku 5">
            <a:extLst>
              <a:ext uri="{FF2B5EF4-FFF2-40B4-BE49-F238E27FC236}">
                <a16:creationId xmlns:a16="http://schemas.microsoft.com/office/drawing/2014/main" id="{FA4CE084-D11D-42CE-A2D3-310DA1C55994}"/>
              </a:ext>
            </a:extLst>
          </p:cNvPr>
          <p:cNvSpPr>
            <a:spLocks noGrp="1"/>
          </p:cNvSpPr>
          <p:nvPr>
            <p:ph type="sldNum" sz="quarter" idx="12"/>
          </p:nvPr>
        </p:nvSpPr>
        <p:spPr>
          <a:xfrm>
            <a:off x="6478418" y="6479183"/>
            <a:ext cx="2095623" cy="365125"/>
          </a:xfrm>
        </p:spPr>
        <p:txBody>
          <a:bodyPr/>
          <a:lstStyle>
            <a:lvl1pPr>
              <a:defRPr>
                <a:solidFill>
                  <a:srgbClr val="008276"/>
                </a:solidFill>
              </a:defRPr>
            </a:lvl1pPr>
          </a:lstStyle>
          <a:p>
            <a:fld id="{D83BD07D-5885-48DF-B570-0C7EF7FA7CBC}" type="slidenum">
              <a:rPr lang="cs-CZ" smtClean="0"/>
              <a:pPr/>
              <a:t>‹#›</a:t>
            </a:fld>
            <a:endParaRPr lang="cs-CZ"/>
          </a:p>
        </p:txBody>
      </p:sp>
      <p:sp>
        <p:nvSpPr>
          <p:cNvPr id="7" name="Zástupný symbol pro text 6">
            <a:extLst>
              <a:ext uri="{FF2B5EF4-FFF2-40B4-BE49-F238E27FC236}">
                <a16:creationId xmlns:a16="http://schemas.microsoft.com/office/drawing/2014/main" id="{A35A8BBC-20BC-4A89-8DEB-027CA02E1403}"/>
              </a:ext>
            </a:extLst>
          </p:cNvPr>
          <p:cNvSpPr>
            <a:spLocks noGrp="1"/>
          </p:cNvSpPr>
          <p:nvPr>
            <p:ph type="body" sz="quarter" idx="14" hasCustomPrompt="1"/>
          </p:nvPr>
        </p:nvSpPr>
        <p:spPr>
          <a:xfrm>
            <a:off x="628649" y="4001974"/>
            <a:ext cx="7945393" cy="2294604"/>
          </a:xfrm>
        </p:spPr>
        <p:txBody>
          <a:bodyPr/>
          <a:lstStyle>
            <a:lvl1pPr>
              <a:defRPr/>
            </a:lvl1pPr>
            <a:lvl2pPr marL="342900" indent="0">
              <a:buNone/>
              <a:defRPr/>
            </a:lvl2pPr>
          </a:lstStyle>
          <a:p>
            <a:pPr lvl="0"/>
            <a:r>
              <a:rPr lang="en-US" noProof="0" dirty="0"/>
              <a:t>Click to insert text.</a:t>
            </a:r>
          </a:p>
        </p:txBody>
      </p:sp>
      <p:sp>
        <p:nvSpPr>
          <p:cNvPr id="9" name="Zástupný symbol pro text 8">
            <a:extLst>
              <a:ext uri="{FF2B5EF4-FFF2-40B4-BE49-F238E27FC236}">
                <a16:creationId xmlns:a16="http://schemas.microsoft.com/office/drawing/2014/main" id="{CB904088-836B-4F96-832E-C43FDB462DF5}"/>
              </a:ext>
            </a:extLst>
          </p:cNvPr>
          <p:cNvSpPr>
            <a:spLocks noGrp="1"/>
          </p:cNvSpPr>
          <p:nvPr>
            <p:ph type="body" sz="quarter" idx="15" hasCustomPrompt="1"/>
          </p:nvPr>
        </p:nvSpPr>
        <p:spPr>
          <a:xfrm>
            <a:off x="628650" y="6478589"/>
            <a:ext cx="5716191" cy="365125"/>
          </a:xfrm>
        </p:spPr>
        <p:txBody>
          <a:bodyPr>
            <a:normAutofit/>
          </a:bodyPr>
          <a:lstStyle>
            <a:lvl1pPr marL="0" indent="0">
              <a:buNone/>
              <a:defRPr sz="1600"/>
            </a:lvl1pPr>
          </a:lstStyle>
          <a:p>
            <a:pPr lvl="0"/>
            <a:r>
              <a:rPr lang="en-US" noProof="0" dirty="0"/>
              <a:t>place to note</a:t>
            </a:r>
          </a:p>
        </p:txBody>
      </p:sp>
      <p:pic>
        <p:nvPicPr>
          <p:cNvPr id="10" name="Obrázek 9">
            <a:extLst>
              <a:ext uri="{FF2B5EF4-FFF2-40B4-BE49-F238E27FC236}">
                <a16:creationId xmlns:a16="http://schemas.microsoft.com/office/drawing/2014/main" id="{A6362E37-B6F4-406F-8C9D-377ECF469B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38796" y="1757281"/>
            <a:ext cx="324000" cy="317390"/>
          </a:xfrm>
          <a:prstGeom prst="rect">
            <a:avLst/>
          </a:prstGeom>
        </p:spPr>
      </p:pic>
      <p:pic>
        <p:nvPicPr>
          <p:cNvPr id="20" name="Obrázek 19">
            <a:extLst>
              <a:ext uri="{FF2B5EF4-FFF2-40B4-BE49-F238E27FC236}">
                <a16:creationId xmlns:a16="http://schemas.microsoft.com/office/drawing/2014/main" id="{4762E413-8D66-41C2-9D7A-31C92C75247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0800000">
            <a:off x="8124214" y="3451884"/>
            <a:ext cx="324000" cy="317390"/>
          </a:xfrm>
          <a:prstGeom prst="rect">
            <a:avLst/>
          </a:prstGeom>
        </p:spPr>
      </p:pic>
      <p:pic>
        <p:nvPicPr>
          <p:cNvPr id="17" name="Obrázek 16">
            <a:extLst>
              <a:ext uri="{FF2B5EF4-FFF2-40B4-BE49-F238E27FC236}">
                <a16:creationId xmlns:a16="http://schemas.microsoft.com/office/drawing/2014/main" id="{2866743C-51EB-4154-969A-49A2F780C30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69077" y="485421"/>
            <a:ext cx="2135596" cy="540001"/>
          </a:xfrm>
          <a:prstGeom prst="rect">
            <a:avLst/>
          </a:prstGeom>
        </p:spPr>
      </p:pic>
      <p:pic>
        <p:nvPicPr>
          <p:cNvPr id="18" name="Obrázek 17">
            <a:extLst>
              <a:ext uri="{FF2B5EF4-FFF2-40B4-BE49-F238E27FC236}">
                <a16:creationId xmlns:a16="http://schemas.microsoft.com/office/drawing/2014/main" id="{A2606A28-9A97-4A26-AD4F-80CEFC6C4F0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2" y="1398025"/>
            <a:ext cx="9143935" cy="128014"/>
          </a:xfrm>
          <a:prstGeom prst="rect">
            <a:avLst/>
          </a:prstGeom>
        </p:spPr>
      </p:pic>
    </p:spTree>
    <p:extLst>
      <p:ext uri="{BB962C8B-B14F-4D97-AF65-F5344CB8AC3E}">
        <p14:creationId xmlns:p14="http://schemas.microsoft.com/office/powerpoint/2010/main" val="372255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dvouřadkový a citace">
    <p:spTree>
      <p:nvGrpSpPr>
        <p:cNvPr id="1" name=""/>
        <p:cNvGrpSpPr/>
        <p:nvPr/>
      </p:nvGrpSpPr>
      <p:grpSpPr>
        <a:xfrm>
          <a:off x="0" y="0"/>
          <a:ext cx="0" cy="0"/>
          <a:chOff x="0" y="0"/>
          <a:chExt cx="0" cy="0"/>
        </a:xfrm>
      </p:grpSpPr>
      <p:sp>
        <p:nvSpPr>
          <p:cNvPr id="14" name="Obdélník 13">
            <a:extLst>
              <a:ext uri="{FF2B5EF4-FFF2-40B4-BE49-F238E27FC236}">
                <a16:creationId xmlns:a16="http://schemas.microsoft.com/office/drawing/2014/main" id="{0E3082C6-27F3-4E0F-A78D-958E911D15E1}"/>
              </a:ext>
            </a:extLst>
          </p:cNvPr>
          <p:cNvSpPr/>
          <p:nvPr userDrawn="1"/>
        </p:nvSpPr>
        <p:spPr>
          <a:xfrm>
            <a:off x="6407623" y="1678634"/>
            <a:ext cx="2160000" cy="2160000"/>
          </a:xfrm>
          <a:prstGeom prst="rect">
            <a:avLst/>
          </a:prstGeom>
          <a:solidFill>
            <a:srgbClr val="008276"/>
          </a:solidFill>
          <a:ln>
            <a:solidFill>
              <a:srgbClr val="0082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9" name="Obdélník 18">
            <a:extLst>
              <a:ext uri="{FF2B5EF4-FFF2-40B4-BE49-F238E27FC236}">
                <a16:creationId xmlns:a16="http://schemas.microsoft.com/office/drawing/2014/main" id="{6D773097-E1D1-4068-BFDF-28B0431E804D}"/>
              </a:ext>
            </a:extLst>
          </p:cNvPr>
          <p:cNvSpPr/>
          <p:nvPr userDrawn="1"/>
        </p:nvSpPr>
        <p:spPr>
          <a:xfrm>
            <a:off x="0" y="0"/>
            <a:ext cx="9180000" cy="1385155"/>
          </a:xfrm>
          <a:prstGeom prst="rect">
            <a:avLst/>
          </a:prstGeom>
          <a:solidFill>
            <a:srgbClr val="008276"/>
          </a:solidFill>
          <a:ln>
            <a:solidFill>
              <a:srgbClr val="0082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4" name="Zástupný symbol pro text 3">
            <a:extLst>
              <a:ext uri="{FF2B5EF4-FFF2-40B4-BE49-F238E27FC236}">
                <a16:creationId xmlns:a16="http://schemas.microsoft.com/office/drawing/2014/main" id="{CD481A2F-9ED0-49D2-8CCC-7E3C31155616}"/>
              </a:ext>
            </a:extLst>
          </p:cNvPr>
          <p:cNvSpPr>
            <a:spLocks noGrp="1"/>
          </p:cNvSpPr>
          <p:nvPr>
            <p:ph type="body" sz="quarter" idx="13" hasCustomPrompt="1"/>
          </p:nvPr>
        </p:nvSpPr>
        <p:spPr>
          <a:xfrm>
            <a:off x="6407623" y="1701770"/>
            <a:ext cx="2160000" cy="2160000"/>
          </a:xfrm>
          <a:noFill/>
          <a:ln>
            <a:noFill/>
          </a:ln>
        </p:spPr>
        <p:txBody>
          <a:bodyPr anchor="ctr" anchorCtr="0">
            <a:normAutofit/>
          </a:bodyPr>
          <a:lstStyle>
            <a:lvl1pPr marL="266700" indent="0">
              <a:buNone/>
              <a:defRPr sz="2100">
                <a:solidFill>
                  <a:schemeClr val="bg1"/>
                </a:solidFill>
              </a:defRPr>
            </a:lvl1pPr>
          </a:lstStyle>
          <a:p>
            <a:pPr lvl="0"/>
            <a:r>
              <a:rPr lang="en-US" noProof="0"/>
              <a:t>citation or small text</a:t>
            </a:r>
          </a:p>
        </p:txBody>
      </p:sp>
      <p:sp>
        <p:nvSpPr>
          <p:cNvPr id="15" name="Nadpis 1">
            <a:extLst>
              <a:ext uri="{FF2B5EF4-FFF2-40B4-BE49-F238E27FC236}">
                <a16:creationId xmlns:a16="http://schemas.microsoft.com/office/drawing/2014/main" id="{0FBD9941-1351-4307-864A-F5EA5E0FD7EA}"/>
              </a:ext>
            </a:extLst>
          </p:cNvPr>
          <p:cNvSpPr>
            <a:spLocks noGrp="1"/>
          </p:cNvSpPr>
          <p:nvPr>
            <p:ph type="title" hasCustomPrompt="1"/>
          </p:nvPr>
        </p:nvSpPr>
        <p:spPr>
          <a:xfrm>
            <a:off x="0" y="1"/>
            <a:ext cx="9144000" cy="1385155"/>
          </a:xfrm>
        </p:spPr>
        <p:txBody>
          <a:bodyPr/>
          <a:lstStyle>
            <a:lvl1pPr>
              <a:defRPr/>
            </a:lvl1pPr>
          </a:lstStyle>
          <a:p>
            <a:r>
              <a:rPr lang="cs-CZ" dirty="0"/>
              <a:t>f</a:t>
            </a:r>
            <a:r>
              <a:rPr lang="en-US" dirty="0" err="1"/>
              <a:t>irst</a:t>
            </a:r>
            <a:r>
              <a:rPr lang="en-US" dirty="0"/>
              <a:t> line of title</a:t>
            </a:r>
            <a:endParaRPr lang="cs-CZ" dirty="0"/>
          </a:p>
        </p:txBody>
      </p:sp>
      <p:sp>
        <p:nvSpPr>
          <p:cNvPr id="3" name="Zástupný symbol pro obsah 2">
            <a:extLst>
              <a:ext uri="{FF2B5EF4-FFF2-40B4-BE49-F238E27FC236}">
                <a16:creationId xmlns:a16="http://schemas.microsoft.com/office/drawing/2014/main" id="{9EB65C06-7458-4B09-87AF-9E8F9E339E28}"/>
              </a:ext>
            </a:extLst>
          </p:cNvPr>
          <p:cNvSpPr>
            <a:spLocks noGrp="1"/>
          </p:cNvSpPr>
          <p:nvPr>
            <p:ph idx="1" hasCustomPrompt="1"/>
          </p:nvPr>
        </p:nvSpPr>
        <p:spPr>
          <a:xfrm>
            <a:off x="628650" y="1678676"/>
            <a:ext cx="5615201" cy="2183094"/>
          </a:xfrm>
        </p:spPr>
        <p:txBody>
          <a:bodyPr/>
          <a:lstStyle>
            <a:lvl1pPr marL="0" indent="0">
              <a:buNone/>
              <a:defRPr/>
            </a:lvl1pPr>
          </a:lstStyle>
          <a:p>
            <a:pPr lvl="0"/>
            <a:r>
              <a:rPr lang="en-US" noProof="0" dirty="0"/>
              <a:t>Click to insert text.</a:t>
            </a:r>
          </a:p>
        </p:txBody>
      </p:sp>
      <p:sp>
        <p:nvSpPr>
          <p:cNvPr id="6" name="Zástupný symbol pro číslo snímku 5">
            <a:extLst>
              <a:ext uri="{FF2B5EF4-FFF2-40B4-BE49-F238E27FC236}">
                <a16:creationId xmlns:a16="http://schemas.microsoft.com/office/drawing/2014/main" id="{FA4CE084-D11D-42CE-A2D3-310DA1C55994}"/>
              </a:ext>
            </a:extLst>
          </p:cNvPr>
          <p:cNvSpPr>
            <a:spLocks noGrp="1"/>
          </p:cNvSpPr>
          <p:nvPr>
            <p:ph type="sldNum" sz="quarter" idx="12"/>
          </p:nvPr>
        </p:nvSpPr>
        <p:spPr>
          <a:xfrm>
            <a:off x="6478418" y="6479183"/>
            <a:ext cx="2095623" cy="365125"/>
          </a:xfrm>
        </p:spPr>
        <p:txBody>
          <a:bodyPr/>
          <a:lstStyle>
            <a:lvl1pPr>
              <a:defRPr>
                <a:solidFill>
                  <a:srgbClr val="008276"/>
                </a:solidFill>
              </a:defRPr>
            </a:lvl1pPr>
          </a:lstStyle>
          <a:p>
            <a:fld id="{D83BD07D-5885-48DF-B570-0C7EF7FA7CBC}" type="slidenum">
              <a:rPr lang="cs-CZ" smtClean="0"/>
              <a:pPr/>
              <a:t>‹#›</a:t>
            </a:fld>
            <a:endParaRPr lang="cs-CZ"/>
          </a:p>
        </p:txBody>
      </p:sp>
      <p:sp>
        <p:nvSpPr>
          <p:cNvPr id="7" name="Zástupný symbol pro text 6">
            <a:extLst>
              <a:ext uri="{FF2B5EF4-FFF2-40B4-BE49-F238E27FC236}">
                <a16:creationId xmlns:a16="http://schemas.microsoft.com/office/drawing/2014/main" id="{A35A8BBC-20BC-4A89-8DEB-027CA02E1403}"/>
              </a:ext>
            </a:extLst>
          </p:cNvPr>
          <p:cNvSpPr>
            <a:spLocks noGrp="1"/>
          </p:cNvSpPr>
          <p:nvPr>
            <p:ph type="body" sz="quarter" idx="14" hasCustomPrompt="1"/>
          </p:nvPr>
        </p:nvSpPr>
        <p:spPr>
          <a:xfrm>
            <a:off x="628649" y="4001974"/>
            <a:ext cx="7945393" cy="2294604"/>
          </a:xfrm>
        </p:spPr>
        <p:txBody>
          <a:bodyPr/>
          <a:lstStyle>
            <a:lvl1pPr>
              <a:defRPr/>
            </a:lvl1pPr>
            <a:lvl2pPr marL="342900" indent="0">
              <a:buNone/>
              <a:defRPr/>
            </a:lvl2pPr>
          </a:lstStyle>
          <a:p>
            <a:pPr lvl="0"/>
            <a:r>
              <a:rPr lang="en-US" noProof="0" dirty="0"/>
              <a:t>Click to insert text.</a:t>
            </a:r>
          </a:p>
        </p:txBody>
      </p:sp>
      <p:sp>
        <p:nvSpPr>
          <p:cNvPr id="9" name="Zástupný symbol pro text 8">
            <a:extLst>
              <a:ext uri="{FF2B5EF4-FFF2-40B4-BE49-F238E27FC236}">
                <a16:creationId xmlns:a16="http://schemas.microsoft.com/office/drawing/2014/main" id="{CB904088-836B-4F96-832E-C43FDB462DF5}"/>
              </a:ext>
            </a:extLst>
          </p:cNvPr>
          <p:cNvSpPr>
            <a:spLocks noGrp="1"/>
          </p:cNvSpPr>
          <p:nvPr>
            <p:ph type="body" sz="quarter" idx="15" hasCustomPrompt="1"/>
          </p:nvPr>
        </p:nvSpPr>
        <p:spPr>
          <a:xfrm>
            <a:off x="628650" y="6478589"/>
            <a:ext cx="5716191" cy="365125"/>
          </a:xfrm>
        </p:spPr>
        <p:txBody>
          <a:bodyPr>
            <a:normAutofit/>
          </a:bodyPr>
          <a:lstStyle>
            <a:lvl1pPr marL="0" indent="0">
              <a:buNone/>
              <a:defRPr sz="1600"/>
            </a:lvl1pPr>
          </a:lstStyle>
          <a:p>
            <a:pPr lvl="0"/>
            <a:r>
              <a:rPr lang="en-US" noProof="0"/>
              <a:t>place to note</a:t>
            </a:r>
          </a:p>
        </p:txBody>
      </p:sp>
      <p:pic>
        <p:nvPicPr>
          <p:cNvPr id="10" name="Obrázek 9">
            <a:extLst>
              <a:ext uri="{FF2B5EF4-FFF2-40B4-BE49-F238E27FC236}">
                <a16:creationId xmlns:a16="http://schemas.microsoft.com/office/drawing/2014/main" id="{A6362E37-B6F4-406F-8C9D-377ECF469B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38796" y="1757281"/>
            <a:ext cx="324000" cy="317390"/>
          </a:xfrm>
          <a:prstGeom prst="rect">
            <a:avLst/>
          </a:prstGeom>
        </p:spPr>
      </p:pic>
      <p:pic>
        <p:nvPicPr>
          <p:cNvPr id="20" name="Obrázek 19">
            <a:extLst>
              <a:ext uri="{FF2B5EF4-FFF2-40B4-BE49-F238E27FC236}">
                <a16:creationId xmlns:a16="http://schemas.microsoft.com/office/drawing/2014/main" id="{4762E413-8D66-41C2-9D7A-31C92C75247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0800000">
            <a:off x="8124214" y="3451884"/>
            <a:ext cx="324000" cy="317390"/>
          </a:xfrm>
          <a:prstGeom prst="rect">
            <a:avLst/>
          </a:prstGeom>
        </p:spPr>
      </p:pic>
      <p:sp>
        <p:nvSpPr>
          <p:cNvPr id="11" name="Zástupný symbol pro text 10">
            <a:extLst>
              <a:ext uri="{FF2B5EF4-FFF2-40B4-BE49-F238E27FC236}">
                <a16:creationId xmlns:a16="http://schemas.microsoft.com/office/drawing/2014/main" id="{61BD0127-6D03-4DD7-BD1B-E839F028DB5F}"/>
              </a:ext>
            </a:extLst>
          </p:cNvPr>
          <p:cNvSpPr>
            <a:spLocks noGrp="1"/>
          </p:cNvSpPr>
          <p:nvPr>
            <p:ph type="body" sz="quarter" idx="16" hasCustomPrompt="1"/>
          </p:nvPr>
        </p:nvSpPr>
        <p:spPr>
          <a:xfrm>
            <a:off x="569957" y="871622"/>
            <a:ext cx="5476001" cy="405266"/>
          </a:xfrm>
        </p:spPr>
        <p:txBody>
          <a:bodyPr>
            <a:normAutofit/>
          </a:bodyPr>
          <a:lstStyle>
            <a:lvl1pPr marL="0" indent="0">
              <a:buNone/>
              <a:defRPr sz="2800" b="1">
                <a:solidFill>
                  <a:schemeClr val="bg1"/>
                </a:solidFill>
              </a:defRPr>
            </a:lvl1pPr>
          </a:lstStyle>
          <a:p>
            <a:pPr lvl="0"/>
            <a:r>
              <a:rPr lang="en-US" noProof="0"/>
              <a:t>second line of text</a:t>
            </a:r>
          </a:p>
        </p:txBody>
      </p:sp>
      <p:pic>
        <p:nvPicPr>
          <p:cNvPr id="21" name="Obrázek 20">
            <a:extLst>
              <a:ext uri="{FF2B5EF4-FFF2-40B4-BE49-F238E27FC236}">
                <a16:creationId xmlns:a16="http://schemas.microsoft.com/office/drawing/2014/main" id="{2DCC6178-9711-433C-9183-54FA095E801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69077" y="485421"/>
            <a:ext cx="2135596" cy="540001"/>
          </a:xfrm>
          <a:prstGeom prst="rect">
            <a:avLst/>
          </a:prstGeom>
        </p:spPr>
      </p:pic>
      <p:pic>
        <p:nvPicPr>
          <p:cNvPr id="17" name="Obrázek 16">
            <a:extLst>
              <a:ext uri="{FF2B5EF4-FFF2-40B4-BE49-F238E27FC236}">
                <a16:creationId xmlns:a16="http://schemas.microsoft.com/office/drawing/2014/main" id="{39EA9910-47DC-41C7-9B2D-4BBD96ECA52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2" y="1398025"/>
            <a:ext cx="9143935" cy="128014"/>
          </a:xfrm>
          <a:prstGeom prst="rect">
            <a:avLst/>
          </a:prstGeom>
        </p:spPr>
      </p:pic>
    </p:spTree>
    <p:extLst>
      <p:ext uri="{BB962C8B-B14F-4D97-AF65-F5344CB8AC3E}">
        <p14:creationId xmlns:p14="http://schemas.microsoft.com/office/powerpoint/2010/main" val="2449571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dvouřadkový , text a obrázek">
    <p:spTree>
      <p:nvGrpSpPr>
        <p:cNvPr id="1" name=""/>
        <p:cNvGrpSpPr/>
        <p:nvPr/>
      </p:nvGrpSpPr>
      <p:grpSpPr>
        <a:xfrm>
          <a:off x="0" y="0"/>
          <a:ext cx="0" cy="0"/>
          <a:chOff x="0" y="0"/>
          <a:chExt cx="0" cy="0"/>
        </a:xfrm>
      </p:grpSpPr>
      <p:sp>
        <p:nvSpPr>
          <p:cNvPr id="19" name="Obdélník 18">
            <a:extLst>
              <a:ext uri="{FF2B5EF4-FFF2-40B4-BE49-F238E27FC236}">
                <a16:creationId xmlns:a16="http://schemas.microsoft.com/office/drawing/2014/main" id="{6D773097-E1D1-4068-BFDF-28B0431E804D}"/>
              </a:ext>
            </a:extLst>
          </p:cNvPr>
          <p:cNvSpPr/>
          <p:nvPr userDrawn="1"/>
        </p:nvSpPr>
        <p:spPr>
          <a:xfrm>
            <a:off x="0" y="0"/>
            <a:ext cx="9180000" cy="1385155"/>
          </a:xfrm>
          <a:prstGeom prst="rect">
            <a:avLst/>
          </a:prstGeom>
          <a:solidFill>
            <a:srgbClr val="008276"/>
          </a:solidFill>
          <a:ln>
            <a:solidFill>
              <a:srgbClr val="0082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5" name="Nadpis 1">
            <a:extLst>
              <a:ext uri="{FF2B5EF4-FFF2-40B4-BE49-F238E27FC236}">
                <a16:creationId xmlns:a16="http://schemas.microsoft.com/office/drawing/2014/main" id="{0FBD9941-1351-4307-864A-F5EA5E0FD7EA}"/>
              </a:ext>
            </a:extLst>
          </p:cNvPr>
          <p:cNvSpPr>
            <a:spLocks noGrp="1"/>
          </p:cNvSpPr>
          <p:nvPr>
            <p:ph type="title" hasCustomPrompt="1"/>
          </p:nvPr>
        </p:nvSpPr>
        <p:spPr>
          <a:xfrm>
            <a:off x="0" y="1"/>
            <a:ext cx="9144000" cy="1385155"/>
          </a:xfrm>
        </p:spPr>
        <p:txBody>
          <a:bodyPr/>
          <a:lstStyle>
            <a:lvl1pPr>
              <a:defRPr/>
            </a:lvl1pPr>
          </a:lstStyle>
          <a:p>
            <a:r>
              <a:rPr lang="en-US" dirty="0"/>
              <a:t>first line of title</a:t>
            </a:r>
            <a:endParaRPr lang="cs-CZ" dirty="0"/>
          </a:p>
        </p:txBody>
      </p:sp>
      <p:sp>
        <p:nvSpPr>
          <p:cNvPr id="3" name="Zástupný symbol pro obsah 2">
            <a:extLst>
              <a:ext uri="{FF2B5EF4-FFF2-40B4-BE49-F238E27FC236}">
                <a16:creationId xmlns:a16="http://schemas.microsoft.com/office/drawing/2014/main" id="{9EB65C06-7458-4B09-87AF-9E8F9E339E28}"/>
              </a:ext>
            </a:extLst>
          </p:cNvPr>
          <p:cNvSpPr>
            <a:spLocks noGrp="1"/>
          </p:cNvSpPr>
          <p:nvPr>
            <p:ph idx="1" hasCustomPrompt="1"/>
          </p:nvPr>
        </p:nvSpPr>
        <p:spPr>
          <a:xfrm>
            <a:off x="628651" y="1678675"/>
            <a:ext cx="3565314" cy="4617902"/>
          </a:xfrm>
        </p:spPr>
        <p:txBody>
          <a:bodyPr/>
          <a:lstStyle>
            <a:lvl1pPr marL="0" indent="0">
              <a:buNone/>
              <a:defRPr/>
            </a:lvl1pPr>
          </a:lstStyle>
          <a:p>
            <a:pPr lvl="0"/>
            <a:r>
              <a:rPr lang="en-US" noProof="0" dirty="0"/>
              <a:t>Click to insert text.</a:t>
            </a:r>
          </a:p>
        </p:txBody>
      </p:sp>
      <p:sp>
        <p:nvSpPr>
          <p:cNvPr id="6" name="Zástupný symbol pro číslo snímku 5">
            <a:extLst>
              <a:ext uri="{FF2B5EF4-FFF2-40B4-BE49-F238E27FC236}">
                <a16:creationId xmlns:a16="http://schemas.microsoft.com/office/drawing/2014/main" id="{FA4CE084-D11D-42CE-A2D3-310DA1C55994}"/>
              </a:ext>
            </a:extLst>
          </p:cNvPr>
          <p:cNvSpPr>
            <a:spLocks noGrp="1"/>
          </p:cNvSpPr>
          <p:nvPr>
            <p:ph type="sldNum" sz="quarter" idx="12"/>
          </p:nvPr>
        </p:nvSpPr>
        <p:spPr>
          <a:xfrm>
            <a:off x="6478418" y="6479183"/>
            <a:ext cx="2095623" cy="365125"/>
          </a:xfrm>
        </p:spPr>
        <p:txBody>
          <a:bodyPr/>
          <a:lstStyle>
            <a:lvl1pPr>
              <a:defRPr>
                <a:solidFill>
                  <a:srgbClr val="008276"/>
                </a:solidFill>
              </a:defRPr>
            </a:lvl1pPr>
          </a:lstStyle>
          <a:p>
            <a:fld id="{D83BD07D-5885-48DF-B570-0C7EF7FA7CBC}" type="slidenum">
              <a:rPr lang="cs-CZ" smtClean="0"/>
              <a:pPr/>
              <a:t>‹#›</a:t>
            </a:fld>
            <a:endParaRPr lang="cs-CZ"/>
          </a:p>
        </p:txBody>
      </p:sp>
      <p:sp>
        <p:nvSpPr>
          <p:cNvPr id="7" name="Zástupný symbol pro text 6">
            <a:extLst>
              <a:ext uri="{FF2B5EF4-FFF2-40B4-BE49-F238E27FC236}">
                <a16:creationId xmlns:a16="http://schemas.microsoft.com/office/drawing/2014/main" id="{A35A8BBC-20BC-4A89-8DEB-027CA02E1403}"/>
              </a:ext>
            </a:extLst>
          </p:cNvPr>
          <p:cNvSpPr>
            <a:spLocks noGrp="1"/>
          </p:cNvSpPr>
          <p:nvPr>
            <p:ph type="body" sz="quarter" idx="14" hasCustomPrompt="1"/>
          </p:nvPr>
        </p:nvSpPr>
        <p:spPr>
          <a:xfrm>
            <a:off x="4353636" y="5845248"/>
            <a:ext cx="4220406" cy="451329"/>
          </a:xfrm>
        </p:spPr>
        <p:txBody>
          <a:bodyPr>
            <a:normAutofit/>
          </a:bodyPr>
          <a:lstStyle>
            <a:lvl1pPr marL="0" indent="0">
              <a:buNone/>
              <a:defRPr sz="1600"/>
            </a:lvl1pPr>
            <a:lvl2pPr marL="342900" indent="0">
              <a:buNone/>
              <a:defRPr/>
            </a:lvl2pPr>
          </a:lstStyle>
          <a:p>
            <a:pPr lvl="0"/>
            <a:r>
              <a:rPr lang="en-US" noProof="0" dirty="0"/>
              <a:t>Title of picture</a:t>
            </a:r>
          </a:p>
        </p:txBody>
      </p:sp>
      <p:sp>
        <p:nvSpPr>
          <p:cNvPr id="9" name="Zástupný symbol pro text 8">
            <a:extLst>
              <a:ext uri="{FF2B5EF4-FFF2-40B4-BE49-F238E27FC236}">
                <a16:creationId xmlns:a16="http://schemas.microsoft.com/office/drawing/2014/main" id="{CB904088-836B-4F96-832E-C43FDB462DF5}"/>
              </a:ext>
            </a:extLst>
          </p:cNvPr>
          <p:cNvSpPr>
            <a:spLocks noGrp="1"/>
          </p:cNvSpPr>
          <p:nvPr>
            <p:ph type="body" sz="quarter" idx="15" hasCustomPrompt="1"/>
          </p:nvPr>
        </p:nvSpPr>
        <p:spPr>
          <a:xfrm>
            <a:off x="628650" y="6478589"/>
            <a:ext cx="5716191" cy="365125"/>
          </a:xfrm>
        </p:spPr>
        <p:txBody>
          <a:bodyPr>
            <a:normAutofit/>
          </a:bodyPr>
          <a:lstStyle>
            <a:lvl1pPr marL="0" indent="0">
              <a:buNone/>
              <a:defRPr sz="1600"/>
            </a:lvl1pPr>
          </a:lstStyle>
          <a:p>
            <a:pPr lvl="0"/>
            <a:r>
              <a:rPr lang="en-US" noProof="0"/>
              <a:t>place to note</a:t>
            </a:r>
          </a:p>
        </p:txBody>
      </p:sp>
      <p:sp>
        <p:nvSpPr>
          <p:cNvPr id="11" name="Zástupný symbol pro text 10">
            <a:extLst>
              <a:ext uri="{FF2B5EF4-FFF2-40B4-BE49-F238E27FC236}">
                <a16:creationId xmlns:a16="http://schemas.microsoft.com/office/drawing/2014/main" id="{61BD0127-6D03-4DD7-BD1B-E839F028DB5F}"/>
              </a:ext>
            </a:extLst>
          </p:cNvPr>
          <p:cNvSpPr>
            <a:spLocks noGrp="1"/>
          </p:cNvSpPr>
          <p:nvPr>
            <p:ph type="body" sz="quarter" idx="16" hasCustomPrompt="1"/>
          </p:nvPr>
        </p:nvSpPr>
        <p:spPr>
          <a:xfrm>
            <a:off x="569957" y="871622"/>
            <a:ext cx="5476001" cy="405266"/>
          </a:xfrm>
        </p:spPr>
        <p:txBody>
          <a:bodyPr>
            <a:normAutofit/>
          </a:bodyPr>
          <a:lstStyle>
            <a:lvl1pPr marL="0" indent="0">
              <a:buNone/>
              <a:defRPr sz="2800" b="1">
                <a:solidFill>
                  <a:schemeClr val="bg1"/>
                </a:solidFill>
              </a:defRPr>
            </a:lvl1pPr>
          </a:lstStyle>
          <a:p>
            <a:pPr lvl="0"/>
            <a:r>
              <a:rPr lang="en-US" noProof="0"/>
              <a:t>second line of text</a:t>
            </a:r>
          </a:p>
        </p:txBody>
      </p:sp>
      <p:sp>
        <p:nvSpPr>
          <p:cNvPr id="5" name="Zástupný symbol obrázku 4">
            <a:extLst>
              <a:ext uri="{FF2B5EF4-FFF2-40B4-BE49-F238E27FC236}">
                <a16:creationId xmlns:a16="http://schemas.microsoft.com/office/drawing/2014/main" id="{FB267E21-4D34-405D-8160-E08510993582}"/>
              </a:ext>
            </a:extLst>
          </p:cNvPr>
          <p:cNvSpPr>
            <a:spLocks noGrp="1"/>
          </p:cNvSpPr>
          <p:nvPr>
            <p:ph type="pic" sz="quarter" idx="17" hasCustomPrompt="1"/>
          </p:nvPr>
        </p:nvSpPr>
        <p:spPr>
          <a:xfrm>
            <a:off x="4352925" y="1677987"/>
            <a:ext cx="4221163" cy="4063947"/>
          </a:xfrm>
        </p:spPr>
        <p:txBody>
          <a:bodyPr/>
          <a:lstStyle>
            <a:lvl1pPr marL="0" indent="0">
              <a:buNone/>
              <a:defRPr/>
            </a:lvl1pPr>
          </a:lstStyle>
          <a:p>
            <a:r>
              <a:rPr lang="en-US" noProof="0" dirty="0"/>
              <a:t>Picture.</a:t>
            </a:r>
          </a:p>
        </p:txBody>
      </p:sp>
      <p:pic>
        <p:nvPicPr>
          <p:cNvPr id="14" name="Obrázek 13">
            <a:extLst>
              <a:ext uri="{FF2B5EF4-FFF2-40B4-BE49-F238E27FC236}">
                <a16:creationId xmlns:a16="http://schemas.microsoft.com/office/drawing/2014/main" id="{D9F364E0-59AA-4ABE-B06B-1A33C6369D1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69077" y="485421"/>
            <a:ext cx="2135596" cy="540001"/>
          </a:xfrm>
          <a:prstGeom prst="rect">
            <a:avLst/>
          </a:prstGeom>
        </p:spPr>
      </p:pic>
      <p:pic>
        <p:nvPicPr>
          <p:cNvPr id="12" name="Obrázek 11">
            <a:extLst>
              <a:ext uri="{FF2B5EF4-FFF2-40B4-BE49-F238E27FC236}">
                <a16:creationId xmlns:a16="http://schemas.microsoft.com/office/drawing/2014/main" id="{3F95C570-86E4-4EA4-AFAF-38A8FC36CDC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 y="1398025"/>
            <a:ext cx="9143935" cy="128014"/>
          </a:xfrm>
          <a:prstGeom prst="rect">
            <a:avLst/>
          </a:prstGeom>
        </p:spPr>
      </p:pic>
    </p:spTree>
    <p:extLst>
      <p:ext uri="{BB962C8B-B14F-4D97-AF65-F5344CB8AC3E}">
        <p14:creationId xmlns:p14="http://schemas.microsoft.com/office/powerpoint/2010/main" val="497748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dvouřadkový a tři obrázky">
    <p:spTree>
      <p:nvGrpSpPr>
        <p:cNvPr id="1" name=""/>
        <p:cNvGrpSpPr/>
        <p:nvPr/>
      </p:nvGrpSpPr>
      <p:grpSpPr>
        <a:xfrm>
          <a:off x="0" y="0"/>
          <a:ext cx="0" cy="0"/>
          <a:chOff x="0" y="0"/>
          <a:chExt cx="0" cy="0"/>
        </a:xfrm>
      </p:grpSpPr>
      <p:sp>
        <p:nvSpPr>
          <p:cNvPr id="19" name="Obdélník 18">
            <a:extLst>
              <a:ext uri="{FF2B5EF4-FFF2-40B4-BE49-F238E27FC236}">
                <a16:creationId xmlns:a16="http://schemas.microsoft.com/office/drawing/2014/main" id="{6D773097-E1D1-4068-BFDF-28B0431E804D}"/>
              </a:ext>
            </a:extLst>
          </p:cNvPr>
          <p:cNvSpPr/>
          <p:nvPr userDrawn="1"/>
        </p:nvSpPr>
        <p:spPr>
          <a:xfrm>
            <a:off x="0" y="0"/>
            <a:ext cx="9180000" cy="1385155"/>
          </a:xfrm>
          <a:prstGeom prst="rect">
            <a:avLst/>
          </a:prstGeom>
          <a:solidFill>
            <a:srgbClr val="008276"/>
          </a:solidFill>
          <a:ln>
            <a:solidFill>
              <a:srgbClr val="0082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p>
        </p:txBody>
      </p:sp>
      <p:sp>
        <p:nvSpPr>
          <p:cNvPr id="15" name="Nadpis 1">
            <a:extLst>
              <a:ext uri="{FF2B5EF4-FFF2-40B4-BE49-F238E27FC236}">
                <a16:creationId xmlns:a16="http://schemas.microsoft.com/office/drawing/2014/main" id="{0FBD9941-1351-4307-864A-F5EA5E0FD7EA}"/>
              </a:ext>
            </a:extLst>
          </p:cNvPr>
          <p:cNvSpPr>
            <a:spLocks noGrp="1"/>
          </p:cNvSpPr>
          <p:nvPr>
            <p:ph type="title" hasCustomPrompt="1"/>
          </p:nvPr>
        </p:nvSpPr>
        <p:spPr>
          <a:xfrm>
            <a:off x="0" y="1"/>
            <a:ext cx="9144000" cy="1385155"/>
          </a:xfrm>
        </p:spPr>
        <p:txBody>
          <a:bodyPr/>
          <a:lstStyle>
            <a:lvl1pPr>
              <a:defRPr/>
            </a:lvl1pPr>
          </a:lstStyle>
          <a:p>
            <a:r>
              <a:rPr lang="en-US" dirty="0"/>
              <a:t>first line of title</a:t>
            </a:r>
            <a:endParaRPr lang="cs-CZ" dirty="0"/>
          </a:p>
        </p:txBody>
      </p:sp>
      <p:sp>
        <p:nvSpPr>
          <p:cNvPr id="6" name="Zástupný symbol pro číslo snímku 5">
            <a:extLst>
              <a:ext uri="{FF2B5EF4-FFF2-40B4-BE49-F238E27FC236}">
                <a16:creationId xmlns:a16="http://schemas.microsoft.com/office/drawing/2014/main" id="{FA4CE084-D11D-42CE-A2D3-310DA1C55994}"/>
              </a:ext>
            </a:extLst>
          </p:cNvPr>
          <p:cNvSpPr>
            <a:spLocks noGrp="1"/>
          </p:cNvSpPr>
          <p:nvPr>
            <p:ph type="sldNum" sz="quarter" idx="12"/>
          </p:nvPr>
        </p:nvSpPr>
        <p:spPr>
          <a:xfrm>
            <a:off x="6478418" y="6479183"/>
            <a:ext cx="2095623" cy="365125"/>
          </a:xfrm>
        </p:spPr>
        <p:txBody>
          <a:bodyPr/>
          <a:lstStyle>
            <a:lvl1pPr>
              <a:defRPr>
                <a:solidFill>
                  <a:srgbClr val="008276"/>
                </a:solidFill>
              </a:defRPr>
            </a:lvl1pPr>
          </a:lstStyle>
          <a:p>
            <a:fld id="{D83BD07D-5885-48DF-B570-0C7EF7FA7CBC}" type="slidenum">
              <a:rPr lang="en-US" noProof="0" smtClean="0"/>
              <a:pPr/>
              <a:t>‹#›</a:t>
            </a:fld>
            <a:endParaRPr lang="en-US" noProof="0"/>
          </a:p>
        </p:txBody>
      </p:sp>
      <p:sp>
        <p:nvSpPr>
          <p:cNvPr id="9" name="Zástupný symbol pro text 8">
            <a:extLst>
              <a:ext uri="{FF2B5EF4-FFF2-40B4-BE49-F238E27FC236}">
                <a16:creationId xmlns:a16="http://schemas.microsoft.com/office/drawing/2014/main" id="{CB904088-836B-4F96-832E-C43FDB462DF5}"/>
              </a:ext>
            </a:extLst>
          </p:cNvPr>
          <p:cNvSpPr>
            <a:spLocks noGrp="1"/>
          </p:cNvSpPr>
          <p:nvPr>
            <p:ph type="body" sz="quarter" idx="15" hasCustomPrompt="1"/>
          </p:nvPr>
        </p:nvSpPr>
        <p:spPr>
          <a:xfrm>
            <a:off x="628650" y="6478589"/>
            <a:ext cx="5716191" cy="365125"/>
          </a:xfrm>
        </p:spPr>
        <p:txBody>
          <a:bodyPr>
            <a:normAutofit/>
          </a:bodyPr>
          <a:lstStyle>
            <a:lvl1pPr marL="0" indent="0">
              <a:buNone/>
              <a:defRPr sz="1600"/>
            </a:lvl1pPr>
          </a:lstStyle>
          <a:p>
            <a:pPr lvl="0"/>
            <a:r>
              <a:rPr lang="en-US" noProof="0"/>
              <a:t>place to note</a:t>
            </a:r>
          </a:p>
        </p:txBody>
      </p:sp>
      <p:sp>
        <p:nvSpPr>
          <p:cNvPr id="11" name="Zástupný symbol pro text 10">
            <a:extLst>
              <a:ext uri="{FF2B5EF4-FFF2-40B4-BE49-F238E27FC236}">
                <a16:creationId xmlns:a16="http://schemas.microsoft.com/office/drawing/2014/main" id="{61BD0127-6D03-4DD7-BD1B-E839F028DB5F}"/>
              </a:ext>
            </a:extLst>
          </p:cNvPr>
          <p:cNvSpPr>
            <a:spLocks noGrp="1"/>
          </p:cNvSpPr>
          <p:nvPr>
            <p:ph type="body" sz="quarter" idx="16" hasCustomPrompt="1"/>
          </p:nvPr>
        </p:nvSpPr>
        <p:spPr>
          <a:xfrm>
            <a:off x="569957" y="871622"/>
            <a:ext cx="5476001" cy="405266"/>
          </a:xfrm>
        </p:spPr>
        <p:txBody>
          <a:bodyPr>
            <a:normAutofit/>
          </a:bodyPr>
          <a:lstStyle>
            <a:lvl1pPr marL="0" indent="0">
              <a:buNone/>
              <a:defRPr sz="2800" b="1">
                <a:solidFill>
                  <a:schemeClr val="bg1"/>
                </a:solidFill>
              </a:defRPr>
            </a:lvl1pPr>
          </a:lstStyle>
          <a:p>
            <a:pPr lvl="0"/>
            <a:r>
              <a:rPr lang="en-US" noProof="0" dirty="0"/>
              <a:t>second line of text</a:t>
            </a:r>
          </a:p>
        </p:txBody>
      </p:sp>
      <p:sp>
        <p:nvSpPr>
          <p:cNvPr id="5" name="Zástupný symbol obrázku 4">
            <a:extLst>
              <a:ext uri="{FF2B5EF4-FFF2-40B4-BE49-F238E27FC236}">
                <a16:creationId xmlns:a16="http://schemas.microsoft.com/office/drawing/2014/main" id="{FB267E21-4D34-405D-8160-E08510993582}"/>
              </a:ext>
            </a:extLst>
          </p:cNvPr>
          <p:cNvSpPr>
            <a:spLocks noGrp="1"/>
          </p:cNvSpPr>
          <p:nvPr>
            <p:ph type="pic" sz="quarter" idx="17" hasCustomPrompt="1"/>
          </p:nvPr>
        </p:nvSpPr>
        <p:spPr>
          <a:xfrm>
            <a:off x="554941" y="1752144"/>
            <a:ext cx="2556000" cy="2412000"/>
          </a:xfrm>
        </p:spPr>
        <p:txBody>
          <a:bodyPr/>
          <a:lstStyle>
            <a:lvl1pPr marL="0" indent="0">
              <a:buNone/>
              <a:defRPr/>
            </a:lvl1pPr>
          </a:lstStyle>
          <a:p>
            <a:r>
              <a:rPr lang="en-US" noProof="0" dirty="0"/>
              <a:t>Picture.</a:t>
            </a:r>
          </a:p>
        </p:txBody>
      </p:sp>
      <p:sp>
        <p:nvSpPr>
          <p:cNvPr id="12" name="Zástupný symbol obrázku 4">
            <a:extLst>
              <a:ext uri="{FF2B5EF4-FFF2-40B4-BE49-F238E27FC236}">
                <a16:creationId xmlns:a16="http://schemas.microsoft.com/office/drawing/2014/main" id="{D8B971FF-A85B-47DA-8BFA-B06608B89126}"/>
              </a:ext>
            </a:extLst>
          </p:cNvPr>
          <p:cNvSpPr>
            <a:spLocks noGrp="1"/>
          </p:cNvSpPr>
          <p:nvPr>
            <p:ph type="pic" sz="quarter" idx="18" hasCustomPrompt="1"/>
          </p:nvPr>
        </p:nvSpPr>
        <p:spPr>
          <a:xfrm>
            <a:off x="5977717" y="1752144"/>
            <a:ext cx="2556000" cy="2412000"/>
          </a:xfrm>
        </p:spPr>
        <p:txBody>
          <a:bodyPr/>
          <a:lstStyle>
            <a:lvl1pPr marL="0" indent="0">
              <a:buNone/>
              <a:defRPr/>
            </a:lvl1pPr>
          </a:lstStyle>
          <a:p>
            <a:r>
              <a:rPr lang="en-US" noProof="0" dirty="0"/>
              <a:t>Picture.</a:t>
            </a:r>
          </a:p>
        </p:txBody>
      </p:sp>
      <p:sp>
        <p:nvSpPr>
          <p:cNvPr id="13" name="Zástupný symbol obrázku 4">
            <a:extLst>
              <a:ext uri="{FF2B5EF4-FFF2-40B4-BE49-F238E27FC236}">
                <a16:creationId xmlns:a16="http://schemas.microsoft.com/office/drawing/2014/main" id="{ACBDDBB8-5CD5-4978-AD19-CD6573CF53C6}"/>
              </a:ext>
            </a:extLst>
          </p:cNvPr>
          <p:cNvSpPr>
            <a:spLocks noGrp="1"/>
          </p:cNvSpPr>
          <p:nvPr>
            <p:ph type="pic" sz="quarter" idx="19" hasCustomPrompt="1"/>
          </p:nvPr>
        </p:nvSpPr>
        <p:spPr>
          <a:xfrm>
            <a:off x="3266329" y="1752144"/>
            <a:ext cx="2556000" cy="2412000"/>
          </a:xfrm>
        </p:spPr>
        <p:txBody>
          <a:bodyPr/>
          <a:lstStyle>
            <a:lvl1pPr marL="0" indent="0">
              <a:buNone/>
              <a:defRPr/>
            </a:lvl1pPr>
          </a:lstStyle>
          <a:p>
            <a:r>
              <a:rPr lang="en-US" noProof="0" dirty="0"/>
              <a:t>Picture.</a:t>
            </a:r>
          </a:p>
        </p:txBody>
      </p:sp>
      <p:sp>
        <p:nvSpPr>
          <p:cNvPr id="4" name="Zástupný symbol pro text 3">
            <a:extLst>
              <a:ext uri="{FF2B5EF4-FFF2-40B4-BE49-F238E27FC236}">
                <a16:creationId xmlns:a16="http://schemas.microsoft.com/office/drawing/2014/main" id="{8FEF2F59-3EE8-4600-99BC-5C4F53973824}"/>
              </a:ext>
            </a:extLst>
          </p:cNvPr>
          <p:cNvSpPr>
            <a:spLocks noGrp="1"/>
          </p:cNvSpPr>
          <p:nvPr>
            <p:ph type="body" sz="quarter" idx="20" hasCustomPrompt="1"/>
          </p:nvPr>
        </p:nvSpPr>
        <p:spPr>
          <a:xfrm>
            <a:off x="555625" y="4313239"/>
            <a:ext cx="2555875" cy="1867566"/>
          </a:xfrm>
        </p:spPr>
        <p:txBody>
          <a:bodyPr/>
          <a:lstStyle>
            <a:lvl1pPr marL="0" indent="0">
              <a:buNone/>
              <a:defRPr/>
            </a:lvl1pPr>
          </a:lstStyle>
          <a:p>
            <a:pPr lvl="0"/>
            <a:r>
              <a:rPr lang="en-US" noProof="0" dirty="0"/>
              <a:t>First text</a:t>
            </a:r>
          </a:p>
        </p:txBody>
      </p:sp>
      <p:sp>
        <p:nvSpPr>
          <p:cNvPr id="18" name="Zástupný symbol pro text 3">
            <a:extLst>
              <a:ext uri="{FF2B5EF4-FFF2-40B4-BE49-F238E27FC236}">
                <a16:creationId xmlns:a16="http://schemas.microsoft.com/office/drawing/2014/main" id="{452B7608-4F61-44E9-905F-EE70505C300F}"/>
              </a:ext>
            </a:extLst>
          </p:cNvPr>
          <p:cNvSpPr>
            <a:spLocks noGrp="1"/>
          </p:cNvSpPr>
          <p:nvPr>
            <p:ph type="body" sz="quarter" idx="21" hasCustomPrompt="1"/>
          </p:nvPr>
        </p:nvSpPr>
        <p:spPr>
          <a:xfrm>
            <a:off x="3266329" y="4312635"/>
            <a:ext cx="2555875" cy="1868170"/>
          </a:xfrm>
        </p:spPr>
        <p:txBody>
          <a:bodyPr/>
          <a:lstStyle>
            <a:lvl1pPr marL="0" indent="0">
              <a:buNone/>
              <a:defRPr/>
            </a:lvl1pPr>
          </a:lstStyle>
          <a:p>
            <a:pPr lvl="0"/>
            <a:r>
              <a:rPr lang="en-US" noProof="0" dirty="0"/>
              <a:t>Second text</a:t>
            </a:r>
          </a:p>
        </p:txBody>
      </p:sp>
      <p:sp>
        <p:nvSpPr>
          <p:cNvPr id="20" name="Zástupný symbol pro text 3">
            <a:extLst>
              <a:ext uri="{FF2B5EF4-FFF2-40B4-BE49-F238E27FC236}">
                <a16:creationId xmlns:a16="http://schemas.microsoft.com/office/drawing/2014/main" id="{A9694961-1D4B-4475-9E48-A42C702077D8}"/>
              </a:ext>
            </a:extLst>
          </p:cNvPr>
          <p:cNvSpPr>
            <a:spLocks noGrp="1"/>
          </p:cNvSpPr>
          <p:nvPr>
            <p:ph type="body" sz="quarter" idx="22" hasCustomPrompt="1"/>
          </p:nvPr>
        </p:nvSpPr>
        <p:spPr>
          <a:xfrm>
            <a:off x="5977842" y="4312634"/>
            <a:ext cx="2555875" cy="1868170"/>
          </a:xfrm>
        </p:spPr>
        <p:txBody>
          <a:bodyPr/>
          <a:lstStyle>
            <a:lvl1pPr marL="0" indent="0">
              <a:buNone/>
              <a:defRPr/>
            </a:lvl1pPr>
          </a:lstStyle>
          <a:p>
            <a:pPr lvl="0"/>
            <a:r>
              <a:rPr lang="en-US" noProof="0" dirty="0"/>
              <a:t>Third text</a:t>
            </a:r>
          </a:p>
        </p:txBody>
      </p:sp>
      <p:cxnSp>
        <p:nvCxnSpPr>
          <p:cNvPr id="10" name="Přímá spojnice 9">
            <a:extLst>
              <a:ext uri="{FF2B5EF4-FFF2-40B4-BE49-F238E27FC236}">
                <a16:creationId xmlns:a16="http://schemas.microsoft.com/office/drawing/2014/main" id="{171D9D79-92EA-4B0D-8D70-6BE34D85F006}"/>
              </a:ext>
            </a:extLst>
          </p:cNvPr>
          <p:cNvCxnSpPr/>
          <p:nvPr userDrawn="1"/>
        </p:nvCxnSpPr>
        <p:spPr>
          <a:xfrm>
            <a:off x="3198089" y="4312633"/>
            <a:ext cx="0" cy="1836000"/>
          </a:xfrm>
          <a:prstGeom prst="line">
            <a:avLst/>
          </a:prstGeom>
          <a:ln w="12700">
            <a:solidFill>
              <a:srgbClr val="008276"/>
            </a:solidFill>
          </a:ln>
        </p:spPr>
        <p:style>
          <a:lnRef idx="1">
            <a:schemeClr val="accent1"/>
          </a:lnRef>
          <a:fillRef idx="0">
            <a:schemeClr val="accent1"/>
          </a:fillRef>
          <a:effectRef idx="0">
            <a:schemeClr val="accent1"/>
          </a:effectRef>
          <a:fontRef idx="minor">
            <a:schemeClr val="tx1"/>
          </a:fontRef>
        </p:style>
      </p:cxnSp>
      <p:cxnSp>
        <p:nvCxnSpPr>
          <p:cNvPr id="21" name="Přímá spojnice 20">
            <a:extLst>
              <a:ext uri="{FF2B5EF4-FFF2-40B4-BE49-F238E27FC236}">
                <a16:creationId xmlns:a16="http://schemas.microsoft.com/office/drawing/2014/main" id="{9EC8B389-96FC-47B0-8D2E-ED3E56AECA9E}"/>
              </a:ext>
            </a:extLst>
          </p:cNvPr>
          <p:cNvCxnSpPr/>
          <p:nvPr userDrawn="1"/>
        </p:nvCxnSpPr>
        <p:spPr>
          <a:xfrm>
            <a:off x="5895829" y="4344804"/>
            <a:ext cx="0" cy="1836000"/>
          </a:xfrm>
          <a:prstGeom prst="line">
            <a:avLst/>
          </a:prstGeom>
          <a:ln w="12700">
            <a:solidFill>
              <a:srgbClr val="008276"/>
            </a:solidFill>
          </a:ln>
        </p:spPr>
        <p:style>
          <a:lnRef idx="1">
            <a:schemeClr val="accent1"/>
          </a:lnRef>
          <a:fillRef idx="0">
            <a:schemeClr val="accent1"/>
          </a:fillRef>
          <a:effectRef idx="0">
            <a:schemeClr val="accent1"/>
          </a:effectRef>
          <a:fontRef idx="minor">
            <a:schemeClr val="tx1"/>
          </a:fontRef>
        </p:style>
      </p:cxnSp>
      <p:pic>
        <p:nvPicPr>
          <p:cNvPr id="17" name="Obrázek 16">
            <a:extLst>
              <a:ext uri="{FF2B5EF4-FFF2-40B4-BE49-F238E27FC236}">
                <a16:creationId xmlns:a16="http://schemas.microsoft.com/office/drawing/2014/main" id="{49F3DEA6-7AF6-4D7B-B69D-49B5EC91C6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69077" y="485421"/>
            <a:ext cx="2135596" cy="540001"/>
          </a:xfrm>
          <a:prstGeom prst="rect">
            <a:avLst/>
          </a:prstGeom>
        </p:spPr>
      </p:pic>
      <p:pic>
        <p:nvPicPr>
          <p:cNvPr id="22" name="Obrázek 21">
            <a:extLst>
              <a:ext uri="{FF2B5EF4-FFF2-40B4-BE49-F238E27FC236}">
                <a16:creationId xmlns:a16="http://schemas.microsoft.com/office/drawing/2014/main" id="{EFB9CFAD-6E9C-406F-8895-07D084F9C96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 y="1398025"/>
            <a:ext cx="9143935" cy="128014"/>
          </a:xfrm>
          <a:prstGeom prst="rect">
            <a:avLst/>
          </a:prstGeom>
        </p:spPr>
      </p:pic>
    </p:spTree>
    <p:extLst>
      <p:ext uri="{BB962C8B-B14F-4D97-AF65-F5344CB8AC3E}">
        <p14:creationId xmlns:p14="http://schemas.microsoft.com/office/powerpoint/2010/main" val="1058393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adpis dvouřadkový a graf">
    <p:spTree>
      <p:nvGrpSpPr>
        <p:cNvPr id="1" name=""/>
        <p:cNvGrpSpPr/>
        <p:nvPr/>
      </p:nvGrpSpPr>
      <p:grpSpPr>
        <a:xfrm>
          <a:off x="0" y="0"/>
          <a:ext cx="0" cy="0"/>
          <a:chOff x="0" y="0"/>
          <a:chExt cx="0" cy="0"/>
        </a:xfrm>
      </p:grpSpPr>
      <p:sp>
        <p:nvSpPr>
          <p:cNvPr id="19" name="Obdélník 18">
            <a:extLst>
              <a:ext uri="{FF2B5EF4-FFF2-40B4-BE49-F238E27FC236}">
                <a16:creationId xmlns:a16="http://schemas.microsoft.com/office/drawing/2014/main" id="{6D773097-E1D1-4068-BFDF-28B0431E804D}"/>
              </a:ext>
            </a:extLst>
          </p:cNvPr>
          <p:cNvSpPr/>
          <p:nvPr userDrawn="1"/>
        </p:nvSpPr>
        <p:spPr>
          <a:xfrm>
            <a:off x="0" y="0"/>
            <a:ext cx="9180000" cy="1385155"/>
          </a:xfrm>
          <a:prstGeom prst="rect">
            <a:avLst/>
          </a:prstGeom>
          <a:solidFill>
            <a:srgbClr val="008276"/>
          </a:solidFill>
          <a:ln>
            <a:solidFill>
              <a:srgbClr val="0082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p>
        </p:txBody>
      </p:sp>
      <p:sp>
        <p:nvSpPr>
          <p:cNvPr id="15" name="Nadpis 1">
            <a:extLst>
              <a:ext uri="{FF2B5EF4-FFF2-40B4-BE49-F238E27FC236}">
                <a16:creationId xmlns:a16="http://schemas.microsoft.com/office/drawing/2014/main" id="{0FBD9941-1351-4307-864A-F5EA5E0FD7EA}"/>
              </a:ext>
            </a:extLst>
          </p:cNvPr>
          <p:cNvSpPr>
            <a:spLocks noGrp="1"/>
          </p:cNvSpPr>
          <p:nvPr>
            <p:ph type="title" hasCustomPrompt="1"/>
          </p:nvPr>
        </p:nvSpPr>
        <p:spPr>
          <a:xfrm>
            <a:off x="0" y="1"/>
            <a:ext cx="9144000" cy="1385155"/>
          </a:xfrm>
        </p:spPr>
        <p:txBody>
          <a:bodyPr/>
          <a:lstStyle>
            <a:lvl1pPr>
              <a:defRPr/>
            </a:lvl1pPr>
          </a:lstStyle>
          <a:p>
            <a:r>
              <a:rPr lang="en-US" dirty="0"/>
              <a:t>first line of title</a:t>
            </a:r>
            <a:endParaRPr lang="cs-CZ" dirty="0"/>
          </a:p>
        </p:txBody>
      </p:sp>
      <p:sp>
        <p:nvSpPr>
          <p:cNvPr id="6" name="Zástupný symbol pro číslo snímku 5">
            <a:extLst>
              <a:ext uri="{FF2B5EF4-FFF2-40B4-BE49-F238E27FC236}">
                <a16:creationId xmlns:a16="http://schemas.microsoft.com/office/drawing/2014/main" id="{FA4CE084-D11D-42CE-A2D3-310DA1C55994}"/>
              </a:ext>
            </a:extLst>
          </p:cNvPr>
          <p:cNvSpPr>
            <a:spLocks noGrp="1"/>
          </p:cNvSpPr>
          <p:nvPr>
            <p:ph type="sldNum" sz="quarter" idx="12"/>
          </p:nvPr>
        </p:nvSpPr>
        <p:spPr>
          <a:xfrm>
            <a:off x="6478418" y="6479183"/>
            <a:ext cx="2095623" cy="365125"/>
          </a:xfrm>
        </p:spPr>
        <p:txBody>
          <a:bodyPr/>
          <a:lstStyle>
            <a:lvl1pPr>
              <a:defRPr>
                <a:solidFill>
                  <a:srgbClr val="008276"/>
                </a:solidFill>
              </a:defRPr>
            </a:lvl1pPr>
          </a:lstStyle>
          <a:p>
            <a:fld id="{D83BD07D-5885-48DF-B570-0C7EF7FA7CBC}" type="slidenum">
              <a:rPr lang="cs-CZ" smtClean="0"/>
              <a:pPr/>
              <a:t>‹#›</a:t>
            </a:fld>
            <a:endParaRPr lang="cs-CZ"/>
          </a:p>
        </p:txBody>
      </p:sp>
      <p:sp>
        <p:nvSpPr>
          <p:cNvPr id="9" name="Zástupný symbol pro text 8">
            <a:extLst>
              <a:ext uri="{FF2B5EF4-FFF2-40B4-BE49-F238E27FC236}">
                <a16:creationId xmlns:a16="http://schemas.microsoft.com/office/drawing/2014/main" id="{CB904088-836B-4F96-832E-C43FDB462DF5}"/>
              </a:ext>
            </a:extLst>
          </p:cNvPr>
          <p:cNvSpPr>
            <a:spLocks noGrp="1"/>
          </p:cNvSpPr>
          <p:nvPr>
            <p:ph type="body" sz="quarter" idx="15" hasCustomPrompt="1"/>
          </p:nvPr>
        </p:nvSpPr>
        <p:spPr>
          <a:xfrm>
            <a:off x="628650" y="6478589"/>
            <a:ext cx="5716191" cy="365125"/>
          </a:xfrm>
        </p:spPr>
        <p:txBody>
          <a:bodyPr>
            <a:normAutofit/>
          </a:bodyPr>
          <a:lstStyle>
            <a:lvl1pPr marL="0" indent="0">
              <a:buNone/>
              <a:defRPr sz="1600"/>
            </a:lvl1pPr>
          </a:lstStyle>
          <a:p>
            <a:pPr lvl="0"/>
            <a:r>
              <a:rPr lang="en-US" noProof="0" dirty="0"/>
              <a:t>place to note</a:t>
            </a:r>
          </a:p>
        </p:txBody>
      </p:sp>
      <p:sp>
        <p:nvSpPr>
          <p:cNvPr id="11" name="Zástupný symbol pro text 10">
            <a:extLst>
              <a:ext uri="{FF2B5EF4-FFF2-40B4-BE49-F238E27FC236}">
                <a16:creationId xmlns:a16="http://schemas.microsoft.com/office/drawing/2014/main" id="{61BD0127-6D03-4DD7-BD1B-E839F028DB5F}"/>
              </a:ext>
            </a:extLst>
          </p:cNvPr>
          <p:cNvSpPr>
            <a:spLocks noGrp="1"/>
          </p:cNvSpPr>
          <p:nvPr>
            <p:ph type="body" sz="quarter" idx="16" hasCustomPrompt="1"/>
          </p:nvPr>
        </p:nvSpPr>
        <p:spPr>
          <a:xfrm>
            <a:off x="569957" y="871622"/>
            <a:ext cx="5476001" cy="405266"/>
          </a:xfrm>
        </p:spPr>
        <p:txBody>
          <a:bodyPr>
            <a:normAutofit/>
          </a:bodyPr>
          <a:lstStyle>
            <a:lvl1pPr marL="0" indent="0">
              <a:buNone/>
              <a:defRPr sz="2800" b="1">
                <a:solidFill>
                  <a:schemeClr val="bg1"/>
                </a:solidFill>
              </a:defRPr>
            </a:lvl1pPr>
          </a:lstStyle>
          <a:p>
            <a:pPr lvl="0"/>
            <a:r>
              <a:rPr lang="en-US" noProof="0" dirty="0"/>
              <a:t>second line of text</a:t>
            </a:r>
          </a:p>
        </p:txBody>
      </p:sp>
      <p:sp>
        <p:nvSpPr>
          <p:cNvPr id="3" name="Zástupný symbol pro graf 2">
            <a:extLst>
              <a:ext uri="{FF2B5EF4-FFF2-40B4-BE49-F238E27FC236}">
                <a16:creationId xmlns:a16="http://schemas.microsoft.com/office/drawing/2014/main" id="{39625EF4-0D99-4573-ABCD-83E81C13C3A5}"/>
              </a:ext>
            </a:extLst>
          </p:cNvPr>
          <p:cNvSpPr>
            <a:spLocks noGrp="1"/>
          </p:cNvSpPr>
          <p:nvPr>
            <p:ph type="chart" sz="quarter" idx="17" hasCustomPrompt="1"/>
          </p:nvPr>
        </p:nvSpPr>
        <p:spPr>
          <a:xfrm>
            <a:off x="569913" y="1684338"/>
            <a:ext cx="8004175" cy="4605337"/>
          </a:xfrm>
        </p:spPr>
        <p:txBody>
          <a:bodyPr/>
          <a:lstStyle>
            <a:lvl1pPr marL="0" indent="0">
              <a:buNone/>
              <a:defRPr/>
            </a:lvl1pPr>
          </a:lstStyle>
          <a:p>
            <a:r>
              <a:rPr lang="en-US" noProof="0" dirty="0"/>
              <a:t>Chart.</a:t>
            </a:r>
          </a:p>
        </p:txBody>
      </p:sp>
      <p:pic>
        <p:nvPicPr>
          <p:cNvPr id="13" name="Obrázek 12">
            <a:extLst>
              <a:ext uri="{FF2B5EF4-FFF2-40B4-BE49-F238E27FC236}">
                <a16:creationId xmlns:a16="http://schemas.microsoft.com/office/drawing/2014/main" id="{CE14E128-89CC-419A-88DC-9D3E6FBE6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69077" y="485421"/>
            <a:ext cx="2135596" cy="540001"/>
          </a:xfrm>
          <a:prstGeom prst="rect">
            <a:avLst/>
          </a:prstGeom>
        </p:spPr>
      </p:pic>
      <p:pic>
        <p:nvPicPr>
          <p:cNvPr id="14" name="Obrázek 13">
            <a:extLst>
              <a:ext uri="{FF2B5EF4-FFF2-40B4-BE49-F238E27FC236}">
                <a16:creationId xmlns:a16="http://schemas.microsoft.com/office/drawing/2014/main" id="{7EDFE677-ACB6-4556-82A7-FB13279D5AF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 y="1398025"/>
            <a:ext cx="9143935" cy="128014"/>
          </a:xfrm>
          <a:prstGeom prst="rect">
            <a:avLst/>
          </a:prstGeom>
        </p:spPr>
      </p:pic>
    </p:spTree>
    <p:extLst>
      <p:ext uri="{BB962C8B-B14F-4D97-AF65-F5344CB8AC3E}">
        <p14:creationId xmlns:p14="http://schemas.microsoft.com/office/powerpoint/2010/main" val="157559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dpis dvouřadkový a tabulka">
    <p:spTree>
      <p:nvGrpSpPr>
        <p:cNvPr id="1" name=""/>
        <p:cNvGrpSpPr/>
        <p:nvPr/>
      </p:nvGrpSpPr>
      <p:grpSpPr>
        <a:xfrm>
          <a:off x="0" y="0"/>
          <a:ext cx="0" cy="0"/>
          <a:chOff x="0" y="0"/>
          <a:chExt cx="0" cy="0"/>
        </a:xfrm>
      </p:grpSpPr>
      <p:sp>
        <p:nvSpPr>
          <p:cNvPr id="19" name="Obdélník 18">
            <a:extLst>
              <a:ext uri="{FF2B5EF4-FFF2-40B4-BE49-F238E27FC236}">
                <a16:creationId xmlns:a16="http://schemas.microsoft.com/office/drawing/2014/main" id="{6D773097-E1D1-4068-BFDF-28B0431E804D}"/>
              </a:ext>
            </a:extLst>
          </p:cNvPr>
          <p:cNvSpPr/>
          <p:nvPr userDrawn="1"/>
        </p:nvSpPr>
        <p:spPr>
          <a:xfrm>
            <a:off x="0" y="0"/>
            <a:ext cx="9180000" cy="1385155"/>
          </a:xfrm>
          <a:prstGeom prst="rect">
            <a:avLst/>
          </a:prstGeom>
          <a:solidFill>
            <a:srgbClr val="008276"/>
          </a:solidFill>
          <a:ln>
            <a:solidFill>
              <a:srgbClr val="0082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5" name="Nadpis 1">
            <a:extLst>
              <a:ext uri="{FF2B5EF4-FFF2-40B4-BE49-F238E27FC236}">
                <a16:creationId xmlns:a16="http://schemas.microsoft.com/office/drawing/2014/main" id="{0FBD9941-1351-4307-864A-F5EA5E0FD7EA}"/>
              </a:ext>
            </a:extLst>
          </p:cNvPr>
          <p:cNvSpPr>
            <a:spLocks noGrp="1"/>
          </p:cNvSpPr>
          <p:nvPr>
            <p:ph type="title" hasCustomPrompt="1"/>
          </p:nvPr>
        </p:nvSpPr>
        <p:spPr>
          <a:xfrm>
            <a:off x="0" y="1"/>
            <a:ext cx="9144000" cy="1385155"/>
          </a:xfrm>
        </p:spPr>
        <p:txBody>
          <a:bodyPr/>
          <a:lstStyle>
            <a:lvl1pPr>
              <a:defRPr/>
            </a:lvl1pPr>
          </a:lstStyle>
          <a:p>
            <a:r>
              <a:rPr lang="en-US" dirty="0"/>
              <a:t>first line of title</a:t>
            </a:r>
            <a:endParaRPr lang="cs-CZ" dirty="0"/>
          </a:p>
        </p:txBody>
      </p:sp>
      <p:sp>
        <p:nvSpPr>
          <p:cNvPr id="6" name="Zástupný symbol pro číslo snímku 5">
            <a:extLst>
              <a:ext uri="{FF2B5EF4-FFF2-40B4-BE49-F238E27FC236}">
                <a16:creationId xmlns:a16="http://schemas.microsoft.com/office/drawing/2014/main" id="{FA4CE084-D11D-42CE-A2D3-310DA1C55994}"/>
              </a:ext>
            </a:extLst>
          </p:cNvPr>
          <p:cNvSpPr>
            <a:spLocks noGrp="1"/>
          </p:cNvSpPr>
          <p:nvPr>
            <p:ph type="sldNum" sz="quarter" idx="12"/>
          </p:nvPr>
        </p:nvSpPr>
        <p:spPr>
          <a:xfrm>
            <a:off x="6478418" y="6479183"/>
            <a:ext cx="2095623" cy="365125"/>
          </a:xfrm>
        </p:spPr>
        <p:txBody>
          <a:bodyPr/>
          <a:lstStyle>
            <a:lvl1pPr>
              <a:defRPr>
                <a:solidFill>
                  <a:srgbClr val="008276"/>
                </a:solidFill>
              </a:defRPr>
            </a:lvl1pPr>
          </a:lstStyle>
          <a:p>
            <a:fld id="{D83BD07D-5885-48DF-B570-0C7EF7FA7CBC}" type="slidenum">
              <a:rPr lang="cs-CZ" smtClean="0"/>
              <a:pPr/>
              <a:t>‹#›</a:t>
            </a:fld>
            <a:endParaRPr lang="cs-CZ"/>
          </a:p>
        </p:txBody>
      </p:sp>
      <p:sp>
        <p:nvSpPr>
          <p:cNvPr id="9" name="Zástupný symbol pro text 8">
            <a:extLst>
              <a:ext uri="{FF2B5EF4-FFF2-40B4-BE49-F238E27FC236}">
                <a16:creationId xmlns:a16="http://schemas.microsoft.com/office/drawing/2014/main" id="{CB904088-836B-4F96-832E-C43FDB462DF5}"/>
              </a:ext>
            </a:extLst>
          </p:cNvPr>
          <p:cNvSpPr>
            <a:spLocks noGrp="1"/>
          </p:cNvSpPr>
          <p:nvPr>
            <p:ph type="body" sz="quarter" idx="15" hasCustomPrompt="1"/>
          </p:nvPr>
        </p:nvSpPr>
        <p:spPr>
          <a:xfrm>
            <a:off x="628650" y="6478589"/>
            <a:ext cx="5716191" cy="365125"/>
          </a:xfrm>
        </p:spPr>
        <p:txBody>
          <a:bodyPr>
            <a:normAutofit/>
          </a:bodyPr>
          <a:lstStyle>
            <a:lvl1pPr marL="0" indent="0">
              <a:buNone/>
              <a:defRPr sz="1600"/>
            </a:lvl1pPr>
          </a:lstStyle>
          <a:p>
            <a:pPr lvl="0"/>
            <a:r>
              <a:rPr lang="en-US" noProof="0" dirty="0"/>
              <a:t>place to note</a:t>
            </a:r>
          </a:p>
        </p:txBody>
      </p:sp>
      <p:sp>
        <p:nvSpPr>
          <p:cNvPr id="11" name="Zástupný symbol pro text 10">
            <a:extLst>
              <a:ext uri="{FF2B5EF4-FFF2-40B4-BE49-F238E27FC236}">
                <a16:creationId xmlns:a16="http://schemas.microsoft.com/office/drawing/2014/main" id="{61BD0127-6D03-4DD7-BD1B-E839F028DB5F}"/>
              </a:ext>
            </a:extLst>
          </p:cNvPr>
          <p:cNvSpPr>
            <a:spLocks noGrp="1"/>
          </p:cNvSpPr>
          <p:nvPr>
            <p:ph type="body" sz="quarter" idx="16" hasCustomPrompt="1"/>
          </p:nvPr>
        </p:nvSpPr>
        <p:spPr>
          <a:xfrm>
            <a:off x="569957" y="871622"/>
            <a:ext cx="5476001" cy="405266"/>
          </a:xfrm>
        </p:spPr>
        <p:txBody>
          <a:bodyPr>
            <a:normAutofit/>
          </a:bodyPr>
          <a:lstStyle>
            <a:lvl1pPr marL="0" indent="0">
              <a:buNone/>
              <a:defRPr sz="2800" b="1">
                <a:solidFill>
                  <a:schemeClr val="bg1"/>
                </a:solidFill>
              </a:defRPr>
            </a:lvl1pPr>
          </a:lstStyle>
          <a:p>
            <a:pPr lvl="0"/>
            <a:r>
              <a:rPr lang="en-US" noProof="0"/>
              <a:t>second line of text</a:t>
            </a:r>
          </a:p>
        </p:txBody>
      </p:sp>
      <p:sp>
        <p:nvSpPr>
          <p:cNvPr id="3" name="Zástupný symbol pro tabulku 2">
            <a:extLst>
              <a:ext uri="{FF2B5EF4-FFF2-40B4-BE49-F238E27FC236}">
                <a16:creationId xmlns:a16="http://schemas.microsoft.com/office/drawing/2014/main" id="{243075CB-445F-451D-B78F-591C98050237}"/>
              </a:ext>
            </a:extLst>
          </p:cNvPr>
          <p:cNvSpPr>
            <a:spLocks noGrp="1"/>
          </p:cNvSpPr>
          <p:nvPr>
            <p:ph type="tbl" sz="quarter" idx="17" hasCustomPrompt="1"/>
          </p:nvPr>
        </p:nvSpPr>
        <p:spPr>
          <a:xfrm>
            <a:off x="2815388" y="1744663"/>
            <a:ext cx="5758699" cy="3841144"/>
          </a:xfrm>
        </p:spPr>
        <p:txBody>
          <a:bodyPr>
            <a:normAutofit/>
          </a:bodyPr>
          <a:lstStyle>
            <a:lvl1pPr marL="0" indent="0">
              <a:buNone/>
              <a:defRPr sz="2000" b="1"/>
            </a:lvl1pPr>
          </a:lstStyle>
          <a:p>
            <a:r>
              <a:rPr lang="en-US" noProof="0" dirty="0"/>
              <a:t>Table</a:t>
            </a:r>
          </a:p>
        </p:txBody>
      </p:sp>
      <p:sp>
        <p:nvSpPr>
          <p:cNvPr id="5" name="Zástupný symbol pro text 4">
            <a:extLst>
              <a:ext uri="{FF2B5EF4-FFF2-40B4-BE49-F238E27FC236}">
                <a16:creationId xmlns:a16="http://schemas.microsoft.com/office/drawing/2014/main" id="{841296A6-9ACC-42C7-B6BE-AB8D41837E1B}"/>
              </a:ext>
            </a:extLst>
          </p:cNvPr>
          <p:cNvSpPr>
            <a:spLocks noGrp="1"/>
          </p:cNvSpPr>
          <p:nvPr>
            <p:ph type="body" sz="quarter" idx="18" hasCustomPrompt="1"/>
          </p:nvPr>
        </p:nvSpPr>
        <p:spPr>
          <a:xfrm>
            <a:off x="569913" y="5690937"/>
            <a:ext cx="8004175" cy="598738"/>
          </a:xfrm>
        </p:spPr>
        <p:txBody>
          <a:bodyPr>
            <a:normAutofit/>
          </a:bodyPr>
          <a:lstStyle>
            <a:lvl1pPr marL="0" indent="0">
              <a:buNone/>
              <a:defRPr sz="1800"/>
            </a:lvl1pPr>
            <a:lvl2pPr marL="342900" indent="0">
              <a:buNone/>
              <a:defRPr/>
            </a:lvl2pPr>
          </a:lstStyle>
          <a:p>
            <a:pPr lvl="0"/>
            <a:r>
              <a:rPr lang="en-US" noProof="0" dirty="0"/>
              <a:t>Title of table</a:t>
            </a:r>
          </a:p>
        </p:txBody>
      </p:sp>
      <p:pic>
        <p:nvPicPr>
          <p:cNvPr id="14" name="Obrázek 13">
            <a:extLst>
              <a:ext uri="{FF2B5EF4-FFF2-40B4-BE49-F238E27FC236}">
                <a16:creationId xmlns:a16="http://schemas.microsoft.com/office/drawing/2014/main" id="{9897C5B4-F779-4955-B0FB-AB1715BA33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69077" y="485421"/>
            <a:ext cx="2135596" cy="540001"/>
          </a:xfrm>
          <a:prstGeom prst="rect">
            <a:avLst/>
          </a:prstGeom>
        </p:spPr>
      </p:pic>
      <p:pic>
        <p:nvPicPr>
          <p:cNvPr id="16" name="Obrázek 15">
            <a:extLst>
              <a:ext uri="{FF2B5EF4-FFF2-40B4-BE49-F238E27FC236}">
                <a16:creationId xmlns:a16="http://schemas.microsoft.com/office/drawing/2014/main" id="{3265CD27-D90D-482F-86F7-5B7B7F8143A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 y="1398025"/>
            <a:ext cx="9143935" cy="128014"/>
          </a:xfrm>
          <a:prstGeom prst="rect">
            <a:avLst/>
          </a:prstGeom>
        </p:spPr>
      </p:pic>
    </p:spTree>
    <p:extLst>
      <p:ext uri="{BB962C8B-B14F-4D97-AF65-F5344CB8AC3E}">
        <p14:creationId xmlns:p14="http://schemas.microsoft.com/office/powerpoint/2010/main" val="3962811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5C41B7A3-1625-4A50-AEAD-39F18A946597}"/>
              </a:ext>
            </a:extLst>
          </p:cNvPr>
          <p:cNvSpPr>
            <a:spLocks noGrp="1"/>
          </p:cNvSpPr>
          <p:nvPr>
            <p:ph type="title"/>
          </p:nvPr>
        </p:nvSpPr>
        <p:spPr>
          <a:xfrm>
            <a:off x="0" y="1"/>
            <a:ext cx="9144000" cy="1555844"/>
          </a:xfrm>
          <a:prstGeom prst="rect">
            <a:avLst/>
          </a:prstGeom>
          <a:noFill/>
          <a:ln>
            <a:noFill/>
          </a:ln>
        </p:spPr>
        <p:txBody>
          <a:bodyPr vert="horz" lIns="91440" tIns="45720" rIns="91440" bIns="45720" rtlCol="0" anchor="ctr">
            <a:normAutofit/>
          </a:bodyPr>
          <a:lstStyle/>
          <a:p>
            <a:r>
              <a:rPr lang="en-US" noProof="0" dirty="0" err="1"/>
              <a:t>Kliknutím</a:t>
            </a:r>
            <a:r>
              <a:rPr lang="en-US" noProof="0" dirty="0"/>
              <a:t> </a:t>
            </a:r>
            <a:r>
              <a:rPr lang="en-US" noProof="0" dirty="0" err="1"/>
              <a:t>lze</a:t>
            </a:r>
            <a:r>
              <a:rPr lang="en-US" noProof="0" dirty="0"/>
              <a:t> </a:t>
            </a:r>
            <a:r>
              <a:rPr lang="en-US" noProof="0" dirty="0" err="1"/>
              <a:t>upravit</a:t>
            </a:r>
            <a:r>
              <a:rPr lang="en-US" noProof="0" dirty="0"/>
              <a:t> </a:t>
            </a:r>
            <a:r>
              <a:rPr lang="en-US" noProof="0" dirty="0" err="1"/>
              <a:t>styl</a:t>
            </a:r>
            <a:r>
              <a:rPr lang="en-US" noProof="0" dirty="0"/>
              <a:t>.</a:t>
            </a:r>
          </a:p>
        </p:txBody>
      </p:sp>
      <p:sp>
        <p:nvSpPr>
          <p:cNvPr id="3" name="Zástupný symbol pro text 2">
            <a:extLst>
              <a:ext uri="{FF2B5EF4-FFF2-40B4-BE49-F238E27FC236}">
                <a16:creationId xmlns:a16="http://schemas.microsoft.com/office/drawing/2014/main" id="{F2A020AA-ECC7-4474-B826-21223D6C41CC}"/>
              </a:ext>
            </a:extLst>
          </p:cNvPr>
          <p:cNvSpPr>
            <a:spLocks noGrp="1"/>
          </p:cNvSpPr>
          <p:nvPr>
            <p:ph type="body" idx="1"/>
          </p:nvPr>
        </p:nvSpPr>
        <p:spPr>
          <a:xfrm>
            <a:off x="542499" y="1774210"/>
            <a:ext cx="8167333" cy="4580172"/>
          </a:xfrm>
          <a:prstGeom prst="rect">
            <a:avLst/>
          </a:prstGeom>
        </p:spPr>
        <p:txBody>
          <a:bodyPr vert="horz" lIns="91440" tIns="45720" rIns="91440" bIns="45720" rtlCol="0">
            <a:normAutofit/>
          </a:bodyPr>
          <a:lstStyle/>
          <a:p>
            <a:pPr lvl="0"/>
            <a:r>
              <a:rPr lang="en-US" noProof="0" dirty="0"/>
              <a:t>First</a:t>
            </a:r>
          </a:p>
          <a:p>
            <a:pPr lvl="1"/>
            <a:r>
              <a:rPr lang="en-US" noProof="0" dirty="0"/>
              <a:t>Second</a:t>
            </a:r>
          </a:p>
        </p:txBody>
      </p:sp>
      <p:sp>
        <p:nvSpPr>
          <p:cNvPr id="6" name="Zástupný symbol pro číslo snímku 5">
            <a:extLst>
              <a:ext uri="{FF2B5EF4-FFF2-40B4-BE49-F238E27FC236}">
                <a16:creationId xmlns:a16="http://schemas.microsoft.com/office/drawing/2014/main" id="{6B52E7AF-D4B8-4711-9A70-4E416AD504E6}"/>
              </a:ext>
            </a:extLst>
          </p:cNvPr>
          <p:cNvSpPr>
            <a:spLocks noGrp="1"/>
          </p:cNvSpPr>
          <p:nvPr>
            <p:ph type="sldNum" sz="quarter" idx="4"/>
          </p:nvPr>
        </p:nvSpPr>
        <p:spPr>
          <a:xfrm>
            <a:off x="6652431" y="6479183"/>
            <a:ext cx="2057400" cy="365125"/>
          </a:xfrm>
          <a:prstGeom prst="rect">
            <a:avLst/>
          </a:prstGeom>
        </p:spPr>
        <p:txBody>
          <a:bodyPr vert="horz" lIns="91440" tIns="45720" rIns="91440" bIns="45720" rtlCol="0" anchor="ctr"/>
          <a:lstStyle>
            <a:lvl1pPr algn="r">
              <a:defRPr sz="1600">
                <a:solidFill>
                  <a:srgbClr val="008276"/>
                </a:solidFill>
              </a:defRPr>
            </a:lvl1pPr>
          </a:lstStyle>
          <a:p>
            <a:fld id="{D83BD07D-5885-48DF-B570-0C7EF7FA7CBC}" type="slidenum">
              <a:rPr lang="cs-CZ" smtClean="0"/>
              <a:pPr/>
              <a:t>‹#›</a:t>
            </a:fld>
            <a:endParaRPr lang="cs-CZ"/>
          </a:p>
        </p:txBody>
      </p:sp>
      <p:cxnSp>
        <p:nvCxnSpPr>
          <p:cNvPr id="9" name="Přímá spojnice 8">
            <a:extLst>
              <a:ext uri="{FF2B5EF4-FFF2-40B4-BE49-F238E27FC236}">
                <a16:creationId xmlns:a16="http://schemas.microsoft.com/office/drawing/2014/main" id="{20A03B06-45A5-4573-A15C-112DB4EA109A}"/>
              </a:ext>
            </a:extLst>
          </p:cNvPr>
          <p:cNvCxnSpPr>
            <a:cxnSpLocks/>
          </p:cNvCxnSpPr>
          <p:nvPr userDrawn="1"/>
        </p:nvCxnSpPr>
        <p:spPr>
          <a:xfrm>
            <a:off x="-30707" y="6354387"/>
            <a:ext cx="9207000" cy="0"/>
          </a:xfrm>
          <a:prstGeom prst="line">
            <a:avLst/>
          </a:prstGeom>
          <a:ln w="28575">
            <a:solidFill>
              <a:srgbClr val="00827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2651930"/>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70" r:id="rId3"/>
    <p:sldLayoutId id="2147483656" r:id="rId4"/>
    <p:sldLayoutId id="2147483664" r:id="rId5"/>
    <p:sldLayoutId id="2147483665" r:id="rId6"/>
    <p:sldLayoutId id="2147483666" r:id="rId7"/>
    <p:sldLayoutId id="2147483668" r:id="rId8"/>
    <p:sldLayoutId id="2147483669" r:id="rId9"/>
    <p:sldLayoutId id="2147483672" r:id="rId10"/>
    <p:sldLayoutId id="2147483682" r:id="rId11"/>
  </p:sldLayoutIdLst>
  <p:hf hdr="0" ftr="0" dt="0"/>
  <p:txStyles>
    <p:titleStyle>
      <a:lvl1pPr marL="542925" indent="0" algn="l" defTabSz="685800" rtl="0" eaLnBrk="1" latinLnBrk="0" hangingPunct="1">
        <a:lnSpc>
          <a:spcPct val="90000"/>
        </a:lnSpc>
        <a:spcBef>
          <a:spcPct val="0"/>
        </a:spcBef>
        <a:buNone/>
        <a:defRPr sz="3000" b="1" i="0" kern="1200" cap="all" baseline="0">
          <a:solidFill>
            <a:schemeClr val="bg1"/>
          </a:solidFill>
          <a:latin typeface="+mj-lt"/>
          <a:ea typeface="+mj-ea"/>
          <a:cs typeface="+mj-cs"/>
        </a:defRPr>
      </a:lvl1pPr>
    </p:titleStyle>
    <p:bodyStyle>
      <a:lvl1pPr marL="171450" indent="-171450" algn="l" defTabSz="685800" rtl="0" eaLnBrk="1" latinLnBrk="0" hangingPunct="1">
        <a:lnSpc>
          <a:spcPct val="90000"/>
        </a:lnSpc>
        <a:spcBef>
          <a:spcPts val="750"/>
        </a:spcBef>
        <a:buClr>
          <a:srgbClr val="008276"/>
        </a:buClr>
        <a:buFont typeface="Arial" panose="020B0604020202020204" pitchFamily="34" charset="0"/>
        <a:buChar char="•"/>
        <a:defRPr sz="24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Clr>
          <a:srgbClr val="008276"/>
        </a:buClr>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5C41B7A3-1625-4A50-AEAD-39F18A946597}"/>
              </a:ext>
            </a:extLst>
          </p:cNvPr>
          <p:cNvSpPr>
            <a:spLocks noGrp="1"/>
          </p:cNvSpPr>
          <p:nvPr>
            <p:ph type="title"/>
          </p:nvPr>
        </p:nvSpPr>
        <p:spPr>
          <a:xfrm>
            <a:off x="0" y="1"/>
            <a:ext cx="9144000" cy="1555844"/>
          </a:xfrm>
          <a:prstGeom prst="rect">
            <a:avLst/>
          </a:prstGeom>
          <a:noFill/>
          <a:ln>
            <a:noFill/>
          </a:ln>
        </p:spPr>
        <p:txBody>
          <a:bodyPr vert="horz" lIns="91440" tIns="45720" rIns="91440" bIns="45720" rtlCol="0" anchor="ctr">
            <a:normAutofit/>
          </a:bodyPr>
          <a:lstStyle/>
          <a:p>
            <a:r>
              <a:rPr lang="en-US" noProof="0"/>
              <a:t>Kliknutím lze upravit styl.</a:t>
            </a:r>
          </a:p>
        </p:txBody>
      </p:sp>
      <p:sp>
        <p:nvSpPr>
          <p:cNvPr id="3" name="Zástupný symbol pro text 2">
            <a:extLst>
              <a:ext uri="{FF2B5EF4-FFF2-40B4-BE49-F238E27FC236}">
                <a16:creationId xmlns:a16="http://schemas.microsoft.com/office/drawing/2014/main" id="{F2A020AA-ECC7-4474-B826-21223D6C41CC}"/>
              </a:ext>
            </a:extLst>
          </p:cNvPr>
          <p:cNvSpPr>
            <a:spLocks noGrp="1"/>
          </p:cNvSpPr>
          <p:nvPr>
            <p:ph type="body" idx="1"/>
          </p:nvPr>
        </p:nvSpPr>
        <p:spPr>
          <a:xfrm>
            <a:off x="542499" y="1774210"/>
            <a:ext cx="8167333" cy="4580172"/>
          </a:xfrm>
          <a:prstGeom prst="rect">
            <a:avLst/>
          </a:prstGeom>
        </p:spPr>
        <p:txBody>
          <a:bodyPr vert="horz" lIns="91440" tIns="45720" rIns="91440" bIns="45720" rtlCol="0">
            <a:normAutofit/>
          </a:bodyPr>
          <a:lstStyle/>
          <a:p>
            <a:pPr lvl="0"/>
            <a:r>
              <a:rPr lang="en-US" noProof="0" dirty="0"/>
              <a:t>First</a:t>
            </a:r>
          </a:p>
          <a:p>
            <a:pPr lvl="1"/>
            <a:r>
              <a:rPr lang="en-US" noProof="0" dirty="0"/>
              <a:t>Second</a:t>
            </a:r>
          </a:p>
        </p:txBody>
      </p:sp>
      <p:sp>
        <p:nvSpPr>
          <p:cNvPr id="6" name="Zástupný symbol pro číslo snímku 5">
            <a:extLst>
              <a:ext uri="{FF2B5EF4-FFF2-40B4-BE49-F238E27FC236}">
                <a16:creationId xmlns:a16="http://schemas.microsoft.com/office/drawing/2014/main" id="{6B52E7AF-D4B8-4711-9A70-4E416AD504E6}"/>
              </a:ext>
            </a:extLst>
          </p:cNvPr>
          <p:cNvSpPr>
            <a:spLocks noGrp="1"/>
          </p:cNvSpPr>
          <p:nvPr>
            <p:ph type="sldNum" sz="quarter" idx="4"/>
          </p:nvPr>
        </p:nvSpPr>
        <p:spPr>
          <a:xfrm>
            <a:off x="6652431" y="6479183"/>
            <a:ext cx="2057400" cy="365125"/>
          </a:xfrm>
          <a:prstGeom prst="rect">
            <a:avLst/>
          </a:prstGeom>
        </p:spPr>
        <p:txBody>
          <a:bodyPr vert="horz" lIns="91440" tIns="45720" rIns="91440" bIns="45720" rtlCol="0" anchor="ctr"/>
          <a:lstStyle>
            <a:lvl1pPr algn="r">
              <a:defRPr sz="1600">
                <a:solidFill>
                  <a:srgbClr val="008276"/>
                </a:solidFill>
              </a:defRPr>
            </a:lvl1pPr>
          </a:lstStyle>
          <a:p>
            <a:fld id="{D83BD07D-5885-48DF-B570-0C7EF7FA7CBC}" type="slidenum">
              <a:rPr lang="en-US" noProof="0" smtClean="0"/>
              <a:pPr/>
              <a:t>‹#›</a:t>
            </a:fld>
            <a:endParaRPr lang="en-US" noProof="0"/>
          </a:p>
        </p:txBody>
      </p:sp>
      <p:cxnSp>
        <p:nvCxnSpPr>
          <p:cNvPr id="9" name="Přímá spojnice 8">
            <a:extLst>
              <a:ext uri="{FF2B5EF4-FFF2-40B4-BE49-F238E27FC236}">
                <a16:creationId xmlns:a16="http://schemas.microsoft.com/office/drawing/2014/main" id="{20A03B06-45A5-4573-A15C-112DB4EA109A}"/>
              </a:ext>
            </a:extLst>
          </p:cNvPr>
          <p:cNvCxnSpPr>
            <a:cxnSpLocks/>
          </p:cNvCxnSpPr>
          <p:nvPr userDrawn="1"/>
        </p:nvCxnSpPr>
        <p:spPr>
          <a:xfrm>
            <a:off x="-30707" y="6354387"/>
            <a:ext cx="9207000" cy="0"/>
          </a:xfrm>
          <a:prstGeom prst="line">
            <a:avLst/>
          </a:prstGeom>
          <a:ln w="28575">
            <a:solidFill>
              <a:srgbClr val="00827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500619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Lst>
  <p:hf hdr="0" ftr="0" dt="0"/>
  <p:txStyles>
    <p:titleStyle>
      <a:lvl1pPr marL="542925" indent="0" algn="l" defTabSz="685800" rtl="0" eaLnBrk="1" latinLnBrk="0" hangingPunct="1">
        <a:lnSpc>
          <a:spcPct val="90000"/>
        </a:lnSpc>
        <a:spcBef>
          <a:spcPct val="0"/>
        </a:spcBef>
        <a:buNone/>
        <a:defRPr sz="3000" b="1" i="0" kern="1200" cap="all" baseline="0">
          <a:solidFill>
            <a:schemeClr val="bg1"/>
          </a:solidFill>
          <a:latin typeface="+mj-lt"/>
          <a:ea typeface="+mj-ea"/>
          <a:cs typeface="+mj-cs"/>
        </a:defRPr>
      </a:lvl1pPr>
    </p:titleStyle>
    <p:bodyStyle>
      <a:lvl1pPr marL="171450" indent="-171450" algn="l" defTabSz="685800" rtl="0" eaLnBrk="1" latinLnBrk="0" hangingPunct="1">
        <a:lnSpc>
          <a:spcPct val="90000"/>
        </a:lnSpc>
        <a:spcBef>
          <a:spcPts val="750"/>
        </a:spcBef>
        <a:buClr>
          <a:srgbClr val="008276"/>
        </a:buClr>
        <a:buFont typeface="Arial" panose="020B0604020202020204" pitchFamily="34" charset="0"/>
        <a:buChar char="•"/>
        <a:defRPr sz="24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Clr>
          <a:srgbClr val="008276"/>
        </a:buClr>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1.jpeg"/><Relationship Id="rId4" Type="http://schemas.openxmlformats.org/officeDocument/2006/relationships/image" Target="../media/image10.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hyperlink" Target="mailto:schorm@ochrance.cz" TargetMode="Externa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1B9DF16-3ECD-D0C3-115A-84EEFBD57DF3}"/>
              </a:ext>
            </a:extLst>
          </p:cNvPr>
          <p:cNvSpPr>
            <a:spLocks noGrp="1"/>
          </p:cNvSpPr>
          <p:nvPr>
            <p:ph type="sldNum" sz="quarter" idx="12"/>
          </p:nvPr>
        </p:nvSpPr>
        <p:spPr/>
        <p:txBody>
          <a:bodyPr/>
          <a:lstStyle/>
          <a:p>
            <a:fld id="{D83BD07D-5885-48DF-B570-0C7EF7FA7CBC}" type="slidenum">
              <a:rPr lang="cs-CZ" smtClean="0"/>
              <a:pPr/>
              <a:t>1</a:t>
            </a:fld>
            <a:endParaRPr lang="cs-CZ"/>
          </a:p>
        </p:txBody>
      </p:sp>
      <p:pic>
        <p:nvPicPr>
          <p:cNvPr id="11" name="Content Placeholder 10" descr="A white rectangular object with green text&#10;&#10;Description automatically generated">
            <a:extLst>
              <a:ext uri="{FF2B5EF4-FFF2-40B4-BE49-F238E27FC236}">
                <a16:creationId xmlns:a16="http://schemas.microsoft.com/office/drawing/2014/main" id="{FEFFC979-915C-E55B-1F44-BF7ADB7619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7859" y="1521373"/>
            <a:ext cx="9487339" cy="5336628"/>
          </a:xfrm>
        </p:spPr>
      </p:pic>
    </p:spTree>
    <p:extLst>
      <p:ext uri="{BB962C8B-B14F-4D97-AF65-F5344CB8AC3E}">
        <p14:creationId xmlns:p14="http://schemas.microsoft.com/office/powerpoint/2010/main" val="49576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br>
              <a:rPr lang="cs-CZ" sz="2000" cap="none" dirty="0"/>
            </a:br>
            <a:br>
              <a:rPr lang="cs-CZ" sz="2000" cap="none" dirty="0"/>
            </a:br>
            <a:br>
              <a:rPr lang="cs-CZ" sz="2000" cap="none" dirty="0"/>
            </a:br>
            <a:r>
              <a:rPr lang="cs-CZ" sz="2000" cap="none" dirty="0"/>
              <a:t>RESEARCH METHODOLOGY</a:t>
            </a:r>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pPr/>
              <a:t>10</a:t>
            </a:fld>
            <a:endParaRPr lang="cs-CZ"/>
          </a:p>
        </p:txBody>
      </p:sp>
      <p:sp>
        <p:nvSpPr>
          <p:cNvPr id="4" name="Zástupný symbol pro text 3"/>
          <p:cNvSpPr>
            <a:spLocks noGrp="1"/>
          </p:cNvSpPr>
          <p:nvPr>
            <p:ph type="body" sz="quarter" idx="15"/>
          </p:nvPr>
        </p:nvSpPr>
        <p:spPr/>
        <p:txBody>
          <a:bodyPr/>
          <a:lstStyle/>
          <a:p>
            <a:endParaRPr lang="cs-CZ"/>
          </a:p>
        </p:txBody>
      </p:sp>
      <p:sp>
        <p:nvSpPr>
          <p:cNvPr id="5" name="Zástupný symbol pro text 4"/>
          <p:cNvSpPr>
            <a:spLocks noGrp="1"/>
          </p:cNvSpPr>
          <p:nvPr>
            <p:ph type="body" sz="quarter" idx="16"/>
          </p:nvPr>
        </p:nvSpPr>
        <p:spPr>
          <a:xfrm>
            <a:off x="108066" y="98538"/>
            <a:ext cx="5476001" cy="405266"/>
          </a:xfrm>
        </p:spPr>
        <p:txBody>
          <a:bodyPr>
            <a:normAutofit fontScale="92500" lnSpcReduction="20000"/>
          </a:bodyPr>
          <a:lstStyle/>
          <a:p>
            <a:r>
              <a:rPr lang="cs-CZ" dirty="0"/>
              <a:t>Roma </a:t>
            </a:r>
            <a:r>
              <a:rPr lang="cs-CZ" dirty="0" err="1"/>
              <a:t>children</a:t>
            </a:r>
            <a:r>
              <a:rPr lang="cs-CZ" dirty="0"/>
              <a:t> in </a:t>
            </a:r>
            <a:r>
              <a:rPr lang="cs-CZ" dirty="0" err="1"/>
              <a:t>special</a:t>
            </a:r>
            <a:r>
              <a:rPr lang="cs-CZ" dirty="0"/>
              <a:t> </a:t>
            </a:r>
            <a:r>
              <a:rPr lang="cs-CZ" dirty="0" err="1"/>
              <a:t>schools</a:t>
            </a:r>
            <a:endParaRPr lang="cs-CZ" dirty="0"/>
          </a:p>
        </p:txBody>
      </p:sp>
      <p:sp>
        <p:nvSpPr>
          <p:cNvPr id="6" name="Zástupný symbol pro obsah 5"/>
          <p:cNvSpPr>
            <a:spLocks noGrp="1"/>
          </p:cNvSpPr>
          <p:nvPr>
            <p:ph idx="1"/>
          </p:nvPr>
        </p:nvSpPr>
        <p:spPr/>
        <p:txBody>
          <a:bodyPr/>
          <a:lstStyle/>
          <a:p>
            <a:r>
              <a:rPr lang="cs-CZ" altLang="cs-CZ" b="1" dirty="0" err="1">
                <a:solidFill>
                  <a:srgbClr val="004A4A"/>
                </a:solidFill>
              </a:rPr>
              <a:t>Method</a:t>
            </a:r>
            <a:endParaRPr lang="cs-CZ" altLang="cs-CZ" b="1" dirty="0">
              <a:solidFill>
                <a:srgbClr val="004A4A"/>
              </a:solidFill>
            </a:endParaRPr>
          </a:p>
          <a:p>
            <a:endParaRPr lang="en-GB" altLang="cs-CZ" b="1" dirty="0">
              <a:solidFill>
                <a:srgbClr val="004A4A"/>
              </a:solidFill>
            </a:endParaRPr>
          </a:p>
          <a:p>
            <a:pPr algn="just">
              <a:lnSpc>
                <a:spcPct val="93000"/>
              </a:lnSpc>
              <a:spcBef>
                <a:spcPts val="600"/>
              </a:spcBef>
              <a:buSzPct val="100000"/>
              <a:buFont typeface="Arial" panose="020B0604020202020204" pitchFamily="34" charset="0"/>
              <a:buAutoNum type="arabicPeriod"/>
            </a:pPr>
            <a:r>
              <a:rPr lang="cs-CZ" altLang="cs-CZ" u="sng" dirty="0" err="1">
                <a:solidFill>
                  <a:srgbClr val="000000"/>
                </a:solidFill>
              </a:rPr>
              <a:t>Third</a:t>
            </a:r>
            <a:r>
              <a:rPr lang="cs-CZ" altLang="cs-CZ" u="sng" dirty="0">
                <a:solidFill>
                  <a:srgbClr val="000000"/>
                </a:solidFill>
              </a:rPr>
              <a:t> party </a:t>
            </a:r>
            <a:r>
              <a:rPr lang="cs-CZ" altLang="cs-CZ" u="sng" dirty="0" err="1">
                <a:solidFill>
                  <a:srgbClr val="000000"/>
                </a:solidFill>
              </a:rPr>
              <a:t>observation</a:t>
            </a:r>
            <a:endParaRPr lang="cs-CZ" altLang="cs-CZ" u="sng" dirty="0">
              <a:solidFill>
                <a:srgbClr val="000000"/>
              </a:solidFill>
            </a:endParaRPr>
          </a:p>
          <a:p>
            <a:pPr lvl="1" algn="just">
              <a:lnSpc>
                <a:spcPct val="93000"/>
              </a:lnSpc>
              <a:spcBef>
                <a:spcPts val="600"/>
              </a:spcBef>
              <a:buSzPct val="100000"/>
              <a:buFont typeface="Wingdings" panose="05000000000000000000" pitchFamily="2" charset="2"/>
              <a:buChar char="Ø"/>
            </a:pPr>
            <a:r>
              <a:rPr lang="cs-CZ" altLang="cs-CZ" sz="2400" dirty="0" err="1">
                <a:solidFill>
                  <a:srgbClr val="000000"/>
                </a:solidFill>
              </a:rPr>
              <a:t>Ombuds</a:t>
            </a:r>
            <a:r>
              <a:rPr lang="cs-CZ" altLang="cs-CZ" sz="2400" dirty="0">
                <a:solidFill>
                  <a:srgbClr val="000000"/>
                </a:solidFill>
              </a:rPr>
              <a:t> </a:t>
            </a:r>
            <a:r>
              <a:rPr lang="cs-CZ" altLang="cs-CZ" sz="2400" dirty="0" err="1">
                <a:solidFill>
                  <a:srgbClr val="000000"/>
                </a:solidFill>
              </a:rPr>
              <a:t>staff</a:t>
            </a:r>
            <a:endParaRPr lang="cs-CZ" altLang="cs-CZ" sz="2400" dirty="0">
              <a:solidFill>
                <a:srgbClr val="000000"/>
              </a:solidFill>
            </a:endParaRPr>
          </a:p>
          <a:p>
            <a:pPr lvl="1" algn="just">
              <a:lnSpc>
                <a:spcPct val="93000"/>
              </a:lnSpc>
              <a:spcBef>
                <a:spcPts val="600"/>
              </a:spcBef>
              <a:buSzPct val="100000"/>
              <a:buFont typeface="Wingdings" panose="05000000000000000000" pitchFamily="2" charset="2"/>
              <a:buChar char="Ø"/>
            </a:pPr>
            <a:r>
              <a:rPr lang="cs-CZ" altLang="cs-CZ" sz="2400" dirty="0">
                <a:solidFill>
                  <a:srgbClr val="000000"/>
                </a:solidFill>
              </a:rPr>
              <a:t>in </a:t>
            </a:r>
            <a:r>
              <a:rPr lang="cs-CZ" altLang="cs-CZ" sz="2400" dirty="0" err="1">
                <a:solidFill>
                  <a:srgbClr val="000000"/>
                </a:solidFill>
              </a:rPr>
              <a:t>pairs</a:t>
            </a:r>
            <a:r>
              <a:rPr lang="cs-CZ" altLang="cs-CZ" sz="2400" dirty="0">
                <a:solidFill>
                  <a:srgbClr val="000000"/>
                </a:solidFill>
              </a:rPr>
              <a:t> </a:t>
            </a:r>
            <a:r>
              <a:rPr lang="cs-CZ" altLang="cs-CZ" sz="2400" dirty="0" err="1">
                <a:solidFill>
                  <a:srgbClr val="000000"/>
                </a:solidFill>
              </a:rPr>
              <a:t>directly</a:t>
            </a:r>
            <a:r>
              <a:rPr lang="cs-CZ" altLang="cs-CZ" sz="2400" dirty="0">
                <a:solidFill>
                  <a:srgbClr val="000000"/>
                </a:solidFill>
              </a:rPr>
              <a:t> in </a:t>
            </a:r>
            <a:r>
              <a:rPr lang="cs-CZ" altLang="cs-CZ" sz="2400" dirty="0" err="1">
                <a:solidFill>
                  <a:srgbClr val="000000"/>
                </a:solidFill>
              </a:rPr>
              <a:t>the</a:t>
            </a:r>
            <a:r>
              <a:rPr lang="cs-CZ" altLang="cs-CZ" sz="2400" dirty="0">
                <a:solidFill>
                  <a:srgbClr val="000000"/>
                </a:solidFill>
              </a:rPr>
              <a:t> </a:t>
            </a:r>
            <a:r>
              <a:rPr lang="cs-CZ" altLang="cs-CZ" sz="2400" dirty="0" err="1">
                <a:solidFill>
                  <a:srgbClr val="000000"/>
                </a:solidFill>
              </a:rPr>
              <a:t>classroom</a:t>
            </a:r>
            <a:endParaRPr lang="cs-CZ" altLang="cs-CZ" sz="2400" dirty="0">
              <a:solidFill>
                <a:srgbClr val="000000"/>
              </a:solidFill>
            </a:endParaRPr>
          </a:p>
          <a:p>
            <a:pPr marL="342900" lvl="1" indent="0" algn="just">
              <a:lnSpc>
                <a:spcPct val="93000"/>
              </a:lnSpc>
              <a:spcBef>
                <a:spcPts val="600"/>
              </a:spcBef>
              <a:buSzPct val="100000"/>
              <a:buNone/>
            </a:pPr>
            <a:endParaRPr lang="cs-CZ" altLang="cs-CZ" sz="2400" dirty="0">
              <a:solidFill>
                <a:srgbClr val="000000"/>
              </a:solidFill>
            </a:endParaRPr>
          </a:p>
          <a:p>
            <a:pPr algn="just">
              <a:lnSpc>
                <a:spcPct val="93000"/>
              </a:lnSpc>
              <a:spcBef>
                <a:spcPts val="600"/>
              </a:spcBef>
              <a:buSzPct val="100000"/>
              <a:buFont typeface="Arial" panose="020B0604020202020204" pitchFamily="34" charset="0"/>
              <a:buAutoNum type="arabicPeriod"/>
            </a:pPr>
            <a:r>
              <a:rPr lang="cs-CZ" altLang="cs-CZ" u="sng" dirty="0" err="1">
                <a:solidFill>
                  <a:srgbClr val="000000"/>
                </a:solidFill>
              </a:rPr>
              <a:t>Identification</a:t>
            </a:r>
            <a:r>
              <a:rPr lang="cs-CZ" altLang="cs-CZ" u="sng" dirty="0">
                <a:solidFill>
                  <a:srgbClr val="000000"/>
                </a:solidFill>
              </a:rPr>
              <a:t> </a:t>
            </a:r>
            <a:r>
              <a:rPr lang="cs-CZ" altLang="cs-CZ" u="sng" dirty="0" err="1">
                <a:solidFill>
                  <a:srgbClr val="000000"/>
                </a:solidFill>
              </a:rPr>
              <a:t>based</a:t>
            </a:r>
            <a:r>
              <a:rPr lang="cs-CZ" altLang="cs-CZ" u="sng" dirty="0">
                <a:solidFill>
                  <a:srgbClr val="000000"/>
                </a:solidFill>
              </a:rPr>
              <a:t> on </a:t>
            </a:r>
            <a:r>
              <a:rPr lang="cs-CZ" altLang="cs-CZ" u="sng" dirty="0" err="1">
                <a:solidFill>
                  <a:srgbClr val="000000"/>
                </a:solidFill>
              </a:rPr>
              <a:t>indirect</a:t>
            </a:r>
            <a:r>
              <a:rPr lang="cs-CZ" altLang="cs-CZ" u="sng" dirty="0">
                <a:solidFill>
                  <a:srgbClr val="000000"/>
                </a:solidFill>
              </a:rPr>
              <a:t> </a:t>
            </a:r>
            <a:r>
              <a:rPr lang="cs-CZ" altLang="cs-CZ" u="sng" dirty="0" err="1">
                <a:solidFill>
                  <a:srgbClr val="000000"/>
                </a:solidFill>
              </a:rPr>
              <a:t>criteria</a:t>
            </a:r>
            <a:endParaRPr lang="cs-CZ" altLang="cs-CZ" u="sng" dirty="0">
              <a:solidFill>
                <a:srgbClr val="000000"/>
              </a:solidFill>
            </a:endParaRPr>
          </a:p>
          <a:p>
            <a:pPr lvl="1" algn="just">
              <a:lnSpc>
                <a:spcPct val="93000"/>
              </a:lnSpc>
              <a:spcBef>
                <a:spcPts val="600"/>
              </a:spcBef>
              <a:buSzPct val="100000"/>
              <a:buFont typeface="Wingdings" panose="05000000000000000000" pitchFamily="2" charset="2"/>
              <a:buChar char="Ø"/>
            </a:pPr>
            <a:r>
              <a:rPr lang="cs-CZ" altLang="cs-CZ" sz="2400" dirty="0" err="1">
                <a:solidFill>
                  <a:srgbClr val="000000"/>
                </a:solidFill>
              </a:rPr>
              <a:t>class</a:t>
            </a:r>
            <a:r>
              <a:rPr lang="cs-CZ" altLang="cs-CZ" sz="2400" dirty="0">
                <a:solidFill>
                  <a:srgbClr val="000000"/>
                </a:solidFill>
              </a:rPr>
              <a:t> </a:t>
            </a:r>
            <a:r>
              <a:rPr lang="cs-CZ" altLang="cs-CZ" sz="2400" dirty="0" err="1">
                <a:solidFill>
                  <a:srgbClr val="000000"/>
                </a:solidFill>
              </a:rPr>
              <a:t>teachers</a:t>
            </a:r>
            <a:endParaRPr lang="cs-CZ" altLang="cs-CZ" sz="2400" dirty="0">
              <a:solidFill>
                <a:srgbClr val="000000"/>
              </a:solidFill>
            </a:endParaRPr>
          </a:p>
          <a:p>
            <a:pPr lvl="1" algn="just">
              <a:lnSpc>
                <a:spcPct val="93000"/>
              </a:lnSpc>
              <a:spcBef>
                <a:spcPts val="600"/>
              </a:spcBef>
              <a:buSzPct val="100000"/>
              <a:buFont typeface="Wingdings" panose="05000000000000000000" pitchFamily="2" charset="2"/>
              <a:buChar char="Ø"/>
            </a:pPr>
            <a:r>
              <a:rPr lang="cs-CZ" altLang="cs-CZ" sz="2400" dirty="0" err="1">
                <a:solidFill>
                  <a:srgbClr val="000000"/>
                </a:solidFill>
              </a:rPr>
              <a:t>deeper</a:t>
            </a:r>
            <a:r>
              <a:rPr lang="cs-CZ" altLang="cs-CZ" sz="2400" dirty="0">
                <a:solidFill>
                  <a:srgbClr val="000000"/>
                </a:solidFill>
              </a:rPr>
              <a:t> </a:t>
            </a:r>
            <a:r>
              <a:rPr lang="cs-CZ" altLang="cs-CZ" sz="2400" dirty="0" err="1">
                <a:solidFill>
                  <a:srgbClr val="000000"/>
                </a:solidFill>
              </a:rPr>
              <a:t>insight</a:t>
            </a:r>
            <a:r>
              <a:rPr lang="cs-CZ" altLang="cs-CZ" sz="2400" dirty="0">
                <a:solidFill>
                  <a:srgbClr val="000000"/>
                </a:solidFill>
              </a:rPr>
              <a:t>, </a:t>
            </a:r>
            <a:r>
              <a:rPr lang="cs-CZ" altLang="cs-CZ" sz="2400" dirty="0" err="1">
                <a:solidFill>
                  <a:srgbClr val="000000"/>
                </a:solidFill>
              </a:rPr>
              <a:t>social</a:t>
            </a:r>
            <a:r>
              <a:rPr lang="cs-CZ" altLang="cs-CZ" sz="2400" dirty="0">
                <a:solidFill>
                  <a:srgbClr val="000000"/>
                </a:solidFill>
              </a:rPr>
              <a:t> </a:t>
            </a:r>
            <a:r>
              <a:rPr lang="cs-CZ" altLang="cs-CZ" sz="2400" dirty="0" err="1">
                <a:solidFill>
                  <a:srgbClr val="000000"/>
                </a:solidFill>
              </a:rPr>
              <a:t>context</a:t>
            </a:r>
            <a:endParaRPr lang="cs-CZ" altLang="cs-CZ" sz="2400" dirty="0">
              <a:solidFill>
                <a:srgbClr val="000000"/>
              </a:solidFill>
            </a:endParaRPr>
          </a:p>
          <a:p>
            <a:endParaRPr lang="en-GB" dirty="0"/>
          </a:p>
        </p:txBody>
      </p:sp>
    </p:spTree>
    <p:extLst>
      <p:ext uri="{BB962C8B-B14F-4D97-AF65-F5344CB8AC3E}">
        <p14:creationId xmlns:p14="http://schemas.microsoft.com/office/powerpoint/2010/main" val="2948797306"/>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br>
              <a:rPr lang="cs-CZ" sz="2000" cap="none" dirty="0"/>
            </a:br>
            <a:br>
              <a:rPr lang="cs-CZ" sz="2000" cap="none" dirty="0"/>
            </a:br>
            <a:br>
              <a:rPr lang="cs-CZ" sz="2000" cap="none" dirty="0"/>
            </a:br>
            <a:r>
              <a:rPr lang="cs-CZ" sz="2000" cap="none" dirty="0"/>
              <a:t>RESULTS</a:t>
            </a:r>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pPr/>
              <a:t>11</a:t>
            </a:fld>
            <a:endParaRPr lang="cs-CZ"/>
          </a:p>
        </p:txBody>
      </p:sp>
      <p:sp>
        <p:nvSpPr>
          <p:cNvPr id="4" name="Zástupný symbol pro text 3"/>
          <p:cNvSpPr>
            <a:spLocks noGrp="1"/>
          </p:cNvSpPr>
          <p:nvPr>
            <p:ph type="body" sz="quarter" idx="15"/>
          </p:nvPr>
        </p:nvSpPr>
        <p:spPr/>
        <p:txBody>
          <a:bodyPr/>
          <a:lstStyle/>
          <a:p>
            <a:endParaRPr lang="cs-CZ"/>
          </a:p>
        </p:txBody>
      </p:sp>
      <p:sp>
        <p:nvSpPr>
          <p:cNvPr id="5" name="Zástupný symbol pro text 4"/>
          <p:cNvSpPr>
            <a:spLocks noGrp="1"/>
          </p:cNvSpPr>
          <p:nvPr>
            <p:ph type="body" sz="quarter" idx="16"/>
          </p:nvPr>
        </p:nvSpPr>
        <p:spPr>
          <a:xfrm>
            <a:off x="108066" y="98538"/>
            <a:ext cx="5476001" cy="405266"/>
          </a:xfrm>
        </p:spPr>
        <p:txBody>
          <a:bodyPr>
            <a:normAutofit fontScale="92500" lnSpcReduction="20000"/>
          </a:bodyPr>
          <a:lstStyle/>
          <a:p>
            <a:r>
              <a:rPr lang="cs-CZ" dirty="0"/>
              <a:t>Roma </a:t>
            </a:r>
            <a:r>
              <a:rPr lang="cs-CZ" dirty="0" err="1"/>
              <a:t>children</a:t>
            </a:r>
            <a:r>
              <a:rPr lang="cs-CZ" dirty="0"/>
              <a:t> in </a:t>
            </a:r>
            <a:r>
              <a:rPr lang="cs-CZ" dirty="0" err="1"/>
              <a:t>special</a:t>
            </a:r>
            <a:r>
              <a:rPr lang="cs-CZ" dirty="0"/>
              <a:t> </a:t>
            </a:r>
            <a:r>
              <a:rPr lang="cs-CZ" dirty="0" err="1"/>
              <a:t>schools</a:t>
            </a:r>
            <a:endParaRPr lang="cs-CZ" dirty="0"/>
          </a:p>
        </p:txBody>
      </p:sp>
      <p:sp>
        <p:nvSpPr>
          <p:cNvPr id="6" name="Zástupný symbol pro obsah 5"/>
          <p:cNvSpPr>
            <a:spLocks noGrp="1"/>
          </p:cNvSpPr>
          <p:nvPr>
            <p:ph idx="1"/>
          </p:nvPr>
        </p:nvSpPr>
        <p:spPr/>
        <p:txBody>
          <a:bodyPr/>
          <a:lstStyle/>
          <a:p>
            <a:pPr algn="ctr">
              <a:lnSpc>
                <a:spcPct val="100000"/>
              </a:lnSpc>
            </a:pPr>
            <a:r>
              <a:rPr lang="cs-CZ" altLang="cs-CZ" b="1" dirty="0">
                <a:solidFill>
                  <a:srgbClr val="004A4A"/>
                </a:solidFill>
              </a:rPr>
              <a:t>Ombudsman </a:t>
            </a:r>
            <a:r>
              <a:rPr lang="cs-CZ" altLang="cs-CZ" b="1" dirty="0" err="1">
                <a:solidFill>
                  <a:srgbClr val="004A4A"/>
                </a:solidFill>
              </a:rPr>
              <a:t>observation</a:t>
            </a:r>
            <a:endParaRPr lang="cs-CZ" altLang="cs-CZ" b="1" dirty="0">
              <a:solidFill>
                <a:srgbClr val="004A4A"/>
              </a:solidFill>
            </a:endParaRPr>
          </a:p>
          <a:p>
            <a:pPr algn="ctr">
              <a:lnSpc>
                <a:spcPct val="100000"/>
              </a:lnSpc>
            </a:pPr>
            <a:endParaRPr lang="cs-CZ" altLang="cs-CZ" b="1" dirty="0"/>
          </a:p>
          <a:p>
            <a:endParaRPr lang="en-GB" dirty="0"/>
          </a:p>
        </p:txBody>
      </p:sp>
      <p:graphicFrame>
        <p:nvGraphicFramePr>
          <p:cNvPr id="8" name="Tabulka 7"/>
          <p:cNvGraphicFramePr>
            <a:graphicFrameLocks noGrp="1"/>
          </p:cNvGraphicFramePr>
          <p:nvPr>
            <p:extLst>
              <p:ext uri="{D42A27DB-BD31-4B8C-83A1-F6EECF244321}">
                <p14:modId xmlns:p14="http://schemas.microsoft.com/office/powerpoint/2010/main" val="151273459"/>
              </p:ext>
            </p:extLst>
          </p:nvPr>
        </p:nvGraphicFramePr>
        <p:xfrm>
          <a:off x="964276" y="2842953"/>
          <a:ext cx="6941127" cy="2452705"/>
        </p:xfrm>
        <a:graphic>
          <a:graphicData uri="http://schemas.openxmlformats.org/drawingml/2006/table">
            <a:tbl>
              <a:tblPr firstRow="1" bandRow="1">
                <a:tableStyleId>{5C22544A-7EE6-4342-B048-85BDC9FD1C3A}</a:tableStyleId>
              </a:tblPr>
              <a:tblGrid>
                <a:gridCol w="2313709">
                  <a:extLst>
                    <a:ext uri="{9D8B030D-6E8A-4147-A177-3AD203B41FA5}">
                      <a16:colId xmlns:a16="http://schemas.microsoft.com/office/drawing/2014/main" val="3266769402"/>
                    </a:ext>
                  </a:extLst>
                </a:gridCol>
                <a:gridCol w="2313709">
                  <a:extLst>
                    <a:ext uri="{9D8B030D-6E8A-4147-A177-3AD203B41FA5}">
                      <a16:colId xmlns:a16="http://schemas.microsoft.com/office/drawing/2014/main" val="1245293419"/>
                    </a:ext>
                  </a:extLst>
                </a:gridCol>
                <a:gridCol w="2313709">
                  <a:extLst>
                    <a:ext uri="{9D8B030D-6E8A-4147-A177-3AD203B41FA5}">
                      <a16:colId xmlns:a16="http://schemas.microsoft.com/office/drawing/2014/main" val="3380480013"/>
                    </a:ext>
                  </a:extLst>
                </a:gridCol>
              </a:tblGrid>
              <a:tr h="673782">
                <a:tc>
                  <a:txBody>
                    <a:bodyPr/>
                    <a:lstStyle/>
                    <a:p>
                      <a:endParaRPr lang="cs-CZ" dirty="0"/>
                    </a:p>
                  </a:txBody>
                  <a:tcPr/>
                </a:tc>
                <a:tc>
                  <a:txBody>
                    <a:bodyPr/>
                    <a:lstStyle/>
                    <a:p>
                      <a:r>
                        <a:rPr lang="cs-CZ" dirty="0"/>
                        <a:t>NUMBER</a:t>
                      </a:r>
                    </a:p>
                  </a:txBody>
                  <a:tcPr/>
                </a:tc>
                <a:tc>
                  <a:txBody>
                    <a:bodyPr/>
                    <a:lstStyle/>
                    <a:p>
                      <a:r>
                        <a:rPr lang="cs-CZ" dirty="0"/>
                        <a:t>SHARE</a:t>
                      </a:r>
                    </a:p>
                  </a:txBody>
                  <a:tcPr/>
                </a:tc>
                <a:extLst>
                  <a:ext uri="{0D108BD9-81ED-4DB2-BD59-A6C34878D82A}">
                    <a16:rowId xmlns:a16="http://schemas.microsoft.com/office/drawing/2014/main" val="4007977138"/>
                  </a:ext>
                </a:extLst>
              </a:tr>
              <a:tr h="1105141">
                <a:tc>
                  <a:txBody>
                    <a:bodyPr/>
                    <a:lstStyle/>
                    <a:p>
                      <a:r>
                        <a:rPr lang="cs-CZ" sz="1800" dirty="0" err="1"/>
                        <a:t>Pupils</a:t>
                      </a:r>
                      <a:r>
                        <a:rPr lang="cs-CZ" sz="1800" dirty="0"/>
                        <a:t> </a:t>
                      </a:r>
                      <a:r>
                        <a:rPr lang="cs-CZ" sz="1800" dirty="0" err="1"/>
                        <a:t>who</a:t>
                      </a:r>
                      <a:r>
                        <a:rPr lang="cs-CZ" sz="1800" dirty="0"/>
                        <a:t> </a:t>
                      </a:r>
                      <a:r>
                        <a:rPr lang="cs-CZ" sz="1800" dirty="0" err="1"/>
                        <a:t>were</a:t>
                      </a:r>
                      <a:r>
                        <a:rPr lang="cs-CZ" sz="1800" dirty="0"/>
                        <a:t> </a:t>
                      </a:r>
                      <a:r>
                        <a:rPr lang="cs-CZ" sz="1800" dirty="0" err="1"/>
                        <a:t>present</a:t>
                      </a:r>
                      <a:r>
                        <a:rPr lang="cs-CZ" sz="1800" dirty="0"/>
                        <a:t> </a:t>
                      </a:r>
                      <a:r>
                        <a:rPr lang="cs-CZ" sz="1800" dirty="0" err="1"/>
                        <a:t>at</a:t>
                      </a:r>
                      <a:r>
                        <a:rPr lang="cs-CZ" sz="1800" dirty="0"/>
                        <a:t> </a:t>
                      </a:r>
                      <a:r>
                        <a:rPr lang="cs-CZ" sz="1800" dirty="0" err="1"/>
                        <a:t>the</a:t>
                      </a:r>
                      <a:r>
                        <a:rPr lang="cs-CZ" sz="1800" dirty="0"/>
                        <a:t> </a:t>
                      </a:r>
                      <a:r>
                        <a:rPr lang="cs-CZ" sz="1800" dirty="0" err="1"/>
                        <a:t>time</a:t>
                      </a:r>
                      <a:r>
                        <a:rPr lang="cs-CZ" sz="1800" dirty="0"/>
                        <a:t> </a:t>
                      </a:r>
                      <a:r>
                        <a:rPr lang="cs-CZ" sz="1800" dirty="0" err="1"/>
                        <a:t>of</a:t>
                      </a:r>
                      <a:r>
                        <a:rPr lang="cs-CZ" sz="1800" dirty="0"/>
                        <a:t> </a:t>
                      </a:r>
                      <a:r>
                        <a:rPr lang="cs-CZ" sz="1800" dirty="0" err="1"/>
                        <a:t>the</a:t>
                      </a:r>
                      <a:r>
                        <a:rPr lang="cs-CZ" sz="1800" dirty="0"/>
                        <a:t> </a:t>
                      </a:r>
                      <a:r>
                        <a:rPr lang="cs-CZ" sz="1800" dirty="0" err="1"/>
                        <a:t>school</a:t>
                      </a:r>
                      <a:r>
                        <a:rPr lang="cs-CZ" sz="1800" dirty="0"/>
                        <a:t> visit</a:t>
                      </a:r>
                    </a:p>
                  </a:txBody>
                  <a:tcPr/>
                </a:tc>
                <a:tc>
                  <a:txBody>
                    <a:bodyPr/>
                    <a:lstStyle/>
                    <a:p>
                      <a:r>
                        <a:rPr lang="cs-CZ" sz="1800" dirty="0"/>
                        <a:t>2801</a:t>
                      </a:r>
                    </a:p>
                  </a:txBody>
                  <a:tcPr/>
                </a:tc>
                <a:tc>
                  <a:txBody>
                    <a:bodyPr/>
                    <a:lstStyle/>
                    <a:p>
                      <a:r>
                        <a:rPr lang="cs-CZ" sz="1800" dirty="0"/>
                        <a:t>71 % (</a:t>
                      </a:r>
                      <a:r>
                        <a:rPr lang="cs-CZ" sz="1800" dirty="0" err="1"/>
                        <a:t>out</a:t>
                      </a:r>
                      <a:r>
                        <a:rPr lang="cs-CZ" sz="1800" dirty="0"/>
                        <a:t> </a:t>
                      </a:r>
                      <a:r>
                        <a:rPr lang="cs-CZ" sz="1800" dirty="0" err="1"/>
                        <a:t>of</a:t>
                      </a:r>
                      <a:r>
                        <a:rPr lang="cs-CZ" sz="1800" dirty="0"/>
                        <a:t> </a:t>
                      </a:r>
                      <a:r>
                        <a:rPr lang="cs-CZ" sz="1800" dirty="0" err="1"/>
                        <a:t>total</a:t>
                      </a:r>
                      <a:r>
                        <a:rPr lang="cs-CZ" sz="1800" baseline="0" dirty="0"/>
                        <a:t> </a:t>
                      </a:r>
                      <a:r>
                        <a:rPr lang="cs-CZ" sz="1800" baseline="0" dirty="0" err="1"/>
                        <a:t>of</a:t>
                      </a:r>
                      <a:r>
                        <a:rPr lang="cs-CZ" sz="1800" baseline="0" dirty="0"/>
                        <a:t> 3954 </a:t>
                      </a:r>
                      <a:r>
                        <a:rPr lang="cs-CZ" sz="1800" baseline="0" dirty="0" err="1"/>
                        <a:t>pupils</a:t>
                      </a:r>
                      <a:r>
                        <a:rPr lang="cs-CZ" sz="1800" baseline="0" dirty="0"/>
                        <a:t>)</a:t>
                      </a:r>
                      <a:endParaRPr lang="cs-CZ" sz="1800" dirty="0"/>
                    </a:p>
                  </a:txBody>
                  <a:tcPr/>
                </a:tc>
                <a:extLst>
                  <a:ext uri="{0D108BD9-81ED-4DB2-BD59-A6C34878D82A}">
                    <a16:rowId xmlns:a16="http://schemas.microsoft.com/office/drawing/2014/main" val="110402249"/>
                  </a:ext>
                </a:extLst>
              </a:tr>
              <a:tr h="673782">
                <a:tc>
                  <a:txBody>
                    <a:bodyPr/>
                    <a:lstStyle/>
                    <a:p>
                      <a:r>
                        <a:rPr lang="cs-CZ" sz="1800" b="1" dirty="0"/>
                        <a:t>Roma</a:t>
                      </a:r>
                      <a:r>
                        <a:rPr lang="cs-CZ" sz="1800" b="1" baseline="0" dirty="0"/>
                        <a:t> </a:t>
                      </a:r>
                      <a:r>
                        <a:rPr lang="cs-CZ" sz="1800" b="1" baseline="0" dirty="0" err="1"/>
                        <a:t>pupils</a:t>
                      </a:r>
                      <a:r>
                        <a:rPr lang="cs-CZ" sz="1800" b="1" baseline="0" dirty="0"/>
                        <a:t> </a:t>
                      </a:r>
                      <a:endParaRPr lang="cs-CZ" sz="1800" b="1" dirty="0"/>
                    </a:p>
                  </a:txBody>
                  <a:tcPr/>
                </a:tc>
                <a:tc>
                  <a:txBody>
                    <a:bodyPr/>
                    <a:lstStyle/>
                    <a:p>
                      <a:r>
                        <a:rPr lang="cs-CZ" sz="1800" dirty="0"/>
                        <a:t>908</a:t>
                      </a:r>
                    </a:p>
                  </a:txBody>
                  <a:tcPr/>
                </a:tc>
                <a:tc>
                  <a:txBody>
                    <a:bodyPr/>
                    <a:lstStyle/>
                    <a:p>
                      <a:r>
                        <a:rPr lang="cs-CZ" sz="1800" b="1" dirty="0"/>
                        <a:t>32 %</a:t>
                      </a:r>
                    </a:p>
                  </a:txBody>
                  <a:tcPr/>
                </a:tc>
                <a:extLst>
                  <a:ext uri="{0D108BD9-81ED-4DB2-BD59-A6C34878D82A}">
                    <a16:rowId xmlns:a16="http://schemas.microsoft.com/office/drawing/2014/main" val="3849994990"/>
                  </a:ext>
                </a:extLst>
              </a:tr>
            </a:tbl>
          </a:graphicData>
        </a:graphic>
      </p:graphicFrame>
    </p:spTree>
    <p:extLst>
      <p:ext uri="{BB962C8B-B14F-4D97-AF65-F5344CB8AC3E}">
        <p14:creationId xmlns:p14="http://schemas.microsoft.com/office/powerpoint/2010/main" val="1250155151"/>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br>
              <a:rPr lang="cs-CZ" sz="2000" cap="none" dirty="0"/>
            </a:br>
            <a:br>
              <a:rPr lang="cs-CZ" sz="2000" cap="none" dirty="0"/>
            </a:br>
            <a:br>
              <a:rPr lang="cs-CZ" sz="2000" cap="none" dirty="0"/>
            </a:br>
            <a:r>
              <a:rPr lang="cs-CZ" sz="2000" cap="none" dirty="0"/>
              <a:t>RESULTS</a:t>
            </a:r>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pPr/>
              <a:t>12</a:t>
            </a:fld>
            <a:endParaRPr lang="cs-CZ"/>
          </a:p>
        </p:txBody>
      </p:sp>
      <p:sp>
        <p:nvSpPr>
          <p:cNvPr id="4" name="Zástupný symbol pro text 3"/>
          <p:cNvSpPr>
            <a:spLocks noGrp="1"/>
          </p:cNvSpPr>
          <p:nvPr>
            <p:ph type="body" sz="quarter" idx="15"/>
          </p:nvPr>
        </p:nvSpPr>
        <p:spPr/>
        <p:txBody>
          <a:bodyPr/>
          <a:lstStyle/>
          <a:p>
            <a:endParaRPr lang="cs-CZ"/>
          </a:p>
        </p:txBody>
      </p:sp>
      <p:sp>
        <p:nvSpPr>
          <p:cNvPr id="5" name="Zástupný symbol pro text 4"/>
          <p:cNvSpPr>
            <a:spLocks noGrp="1"/>
          </p:cNvSpPr>
          <p:nvPr>
            <p:ph type="body" sz="quarter" idx="16"/>
          </p:nvPr>
        </p:nvSpPr>
        <p:spPr>
          <a:xfrm>
            <a:off x="108066" y="98538"/>
            <a:ext cx="5476001" cy="405266"/>
          </a:xfrm>
        </p:spPr>
        <p:txBody>
          <a:bodyPr>
            <a:normAutofit fontScale="92500" lnSpcReduction="20000"/>
          </a:bodyPr>
          <a:lstStyle/>
          <a:p>
            <a:r>
              <a:rPr lang="cs-CZ" dirty="0"/>
              <a:t>Roma </a:t>
            </a:r>
            <a:r>
              <a:rPr lang="cs-CZ" dirty="0" err="1"/>
              <a:t>children</a:t>
            </a:r>
            <a:r>
              <a:rPr lang="cs-CZ" dirty="0"/>
              <a:t> in </a:t>
            </a:r>
            <a:r>
              <a:rPr lang="cs-CZ" dirty="0" err="1"/>
              <a:t>special</a:t>
            </a:r>
            <a:r>
              <a:rPr lang="cs-CZ" dirty="0"/>
              <a:t> </a:t>
            </a:r>
            <a:r>
              <a:rPr lang="cs-CZ" dirty="0" err="1"/>
              <a:t>schools</a:t>
            </a:r>
            <a:endParaRPr lang="cs-CZ" dirty="0"/>
          </a:p>
        </p:txBody>
      </p:sp>
      <p:sp>
        <p:nvSpPr>
          <p:cNvPr id="6" name="Zástupný symbol pro obsah 5"/>
          <p:cNvSpPr>
            <a:spLocks noGrp="1"/>
          </p:cNvSpPr>
          <p:nvPr>
            <p:ph idx="1"/>
          </p:nvPr>
        </p:nvSpPr>
        <p:spPr/>
        <p:txBody>
          <a:bodyPr/>
          <a:lstStyle/>
          <a:p>
            <a:pPr algn="ctr">
              <a:lnSpc>
                <a:spcPct val="100000"/>
              </a:lnSpc>
            </a:pPr>
            <a:r>
              <a:rPr lang="cs-CZ" altLang="cs-CZ" b="1" dirty="0" err="1">
                <a:solidFill>
                  <a:srgbClr val="004A4A"/>
                </a:solidFill>
              </a:rPr>
              <a:t>Class</a:t>
            </a:r>
            <a:r>
              <a:rPr lang="cs-CZ" altLang="cs-CZ" b="1" dirty="0">
                <a:solidFill>
                  <a:srgbClr val="004A4A"/>
                </a:solidFill>
              </a:rPr>
              <a:t> </a:t>
            </a:r>
            <a:r>
              <a:rPr lang="cs-CZ" altLang="cs-CZ" b="1" dirty="0" err="1">
                <a:solidFill>
                  <a:srgbClr val="004A4A"/>
                </a:solidFill>
              </a:rPr>
              <a:t>teachers</a:t>
            </a:r>
            <a:r>
              <a:rPr lang="cs-CZ" altLang="cs-CZ" b="1" dirty="0">
                <a:solidFill>
                  <a:srgbClr val="004A4A"/>
                </a:solidFill>
              </a:rPr>
              <a:t> </a:t>
            </a:r>
            <a:r>
              <a:rPr lang="cs-CZ" altLang="cs-CZ" b="1" dirty="0" err="1">
                <a:solidFill>
                  <a:srgbClr val="004A4A"/>
                </a:solidFill>
              </a:rPr>
              <a:t>estimates</a:t>
            </a:r>
            <a:endParaRPr lang="cs-CZ" altLang="cs-CZ" b="1" dirty="0">
              <a:solidFill>
                <a:srgbClr val="004A4A"/>
              </a:solidFill>
            </a:endParaRPr>
          </a:p>
          <a:p>
            <a:pPr algn="ctr">
              <a:lnSpc>
                <a:spcPct val="100000"/>
              </a:lnSpc>
            </a:pPr>
            <a:endParaRPr lang="cs-CZ" altLang="cs-CZ" b="1" dirty="0">
              <a:solidFill>
                <a:srgbClr val="004A4A"/>
              </a:solidFill>
            </a:endParaRPr>
          </a:p>
          <a:p>
            <a:pPr algn="ctr">
              <a:lnSpc>
                <a:spcPct val="100000"/>
              </a:lnSpc>
            </a:pPr>
            <a:endParaRPr lang="cs-CZ" altLang="cs-CZ" b="1" dirty="0"/>
          </a:p>
          <a:p>
            <a:endParaRPr lang="en-GB" dirty="0"/>
          </a:p>
        </p:txBody>
      </p:sp>
      <p:graphicFrame>
        <p:nvGraphicFramePr>
          <p:cNvPr id="8" name="Tabulka 7"/>
          <p:cNvGraphicFramePr>
            <a:graphicFrameLocks noGrp="1"/>
          </p:cNvGraphicFramePr>
          <p:nvPr>
            <p:extLst>
              <p:ext uri="{D42A27DB-BD31-4B8C-83A1-F6EECF244321}">
                <p14:modId xmlns:p14="http://schemas.microsoft.com/office/powerpoint/2010/main" val="3674687112"/>
              </p:ext>
            </p:extLst>
          </p:nvPr>
        </p:nvGraphicFramePr>
        <p:xfrm>
          <a:off x="764770" y="3009207"/>
          <a:ext cx="7215447" cy="2588593"/>
        </p:xfrm>
        <a:graphic>
          <a:graphicData uri="http://schemas.openxmlformats.org/drawingml/2006/table">
            <a:tbl>
              <a:tblPr firstRow="1" bandRow="1">
                <a:tableStyleId>{5C22544A-7EE6-4342-B048-85BDC9FD1C3A}</a:tableStyleId>
              </a:tblPr>
              <a:tblGrid>
                <a:gridCol w="2405149">
                  <a:extLst>
                    <a:ext uri="{9D8B030D-6E8A-4147-A177-3AD203B41FA5}">
                      <a16:colId xmlns:a16="http://schemas.microsoft.com/office/drawing/2014/main" val="3266769402"/>
                    </a:ext>
                  </a:extLst>
                </a:gridCol>
                <a:gridCol w="2405149">
                  <a:extLst>
                    <a:ext uri="{9D8B030D-6E8A-4147-A177-3AD203B41FA5}">
                      <a16:colId xmlns:a16="http://schemas.microsoft.com/office/drawing/2014/main" val="1245293419"/>
                    </a:ext>
                  </a:extLst>
                </a:gridCol>
                <a:gridCol w="2405149">
                  <a:extLst>
                    <a:ext uri="{9D8B030D-6E8A-4147-A177-3AD203B41FA5}">
                      <a16:colId xmlns:a16="http://schemas.microsoft.com/office/drawing/2014/main" val="3380480013"/>
                    </a:ext>
                  </a:extLst>
                </a:gridCol>
              </a:tblGrid>
              <a:tr h="709916">
                <a:tc>
                  <a:txBody>
                    <a:bodyPr/>
                    <a:lstStyle/>
                    <a:p>
                      <a:endParaRPr lang="cs-CZ" dirty="0"/>
                    </a:p>
                  </a:txBody>
                  <a:tcPr/>
                </a:tc>
                <a:tc>
                  <a:txBody>
                    <a:bodyPr/>
                    <a:lstStyle/>
                    <a:p>
                      <a:r>
                        <a:rPr lang="cs-CZ" dirty="0"/>
                        <a:t>NUMBER</a:t>
                      </a:r>
                    </a:p>
                  </a:txBody>
                  <a:tcPr/>
                </a:tc>
                <a:tc>
                  <a:txBody>
                    <a:bodyPr/>
                    <a:lstStyle/>
                    <a:p>
                      <a:r>
                        <a:rPr lang="cs-CZ" dirty="0"/>
                        <a:t>SHARE</a:t>
                      </a:r>
                    </a:p>
                  </a:txBody>
                  <a:tcPr/>
                </a:tc>
                <a:extLst>
                  <a:ext uri="{0D108BD9-81ED-4DB2-BD59-A6C34878D82A}">
                    <a16:rowId xmlns:a16="http://schemas.microsoft.com/office/drawing/2014/main" val="4007977138"/>
                  </a:ext>
                </a:extLst>
              </a:tr>
              <a:tr h="1168761">
                <a:tc>
                  <a:txBody>
                    <a:bodyPr/>
                    <a:lstStyle/>
                    <a:p>
                      <a:r>
                        <a:rPr lang="cs-CZ" sz="1800" dirty="0" err="1"/>
                        <a:t>Pupils</a:t>
                      </a:r>
                      <a:r>
                        <a:rPr lang="cs-CZ" sz="1800" dirty="0"/>
                        <a:t> </a:t>
                      </a:r>
                      <a:r>
                        <a:rPr lang="cs-CZ" sz="1800" dirty="0" err="1"/>
                        <a:t>whose</a:t>
                      </a:r>
                      <a:r>
                        <a:rPr lang="cs-CZ" sz="1800" dirty="0"/>
                        <a:t> </a:t>
                      </a:r>
                      <a:r>
                        <a:rPr lang="cs-CZ" sz="1800" dirty="0" err="1"/>
                        <a:t>class</a:t>
                      </a:r>
                      <a:r>
                        <a:rPr lang="cs-CZ" sz="1800" dirty="0"/>
                        <a:t> </a:t>
                      </a:r>
                      <a:r>
                        <a:rPr lang="cs-CZ" sz="1800" dirty="0" err="1"/>
                        <a:t>teachers</a:t>
                      </a:r>
                      <a:r>
                        <a:rPr lang="cs-CZ" sz="1800" dirty="0"/>
                        <a:t> </a:t>
                      </a:r>
                      <a:r>
                        <a:rPr lang="cs-CZ" sz="1800" dirty="0" err="1"/>
                        <a:t>completed</a:t>
                      </a:r>
                      <a:r>
                        <a:rPr lang="cs-CZ" sz="1800" dirty="0"/>
                        <a:t> </a:t>
                      </a:r>
                      <a:r>
                        <a:rPr lang="cs-CZ" sz="1800" dirty="0" err="1"/>
                        <a:t>the</a:t>
                      </a:r>
                      <a:r>
                        <a:rPr lang="cs-CZ" sz="1800" dirty="0"/>
                        <a:t> </a:t>
                      </a:r>
                      <a:r>
                        <a:rPr lang="cs-CZ" sz="1800" dirty="0" err="1"/>
                        <a:t>questionnaire</a:t>
                      </a:r>
                      <a:endParaRPr lang="cs-CZ" sz="1800" dirty="0"/>
                    </a:p>
                  </a:txBody>
                  <a:tcPr/>
                </a:tc>
                <a:tc>
                  <a:txBody>
                    <a:bodyPr/>
                    <a:lstStyle/>
                    <a:p>
                      <a:r>
                        <a:rPr lang="cs-CZ" sz="1800" dirty="0"/>
                        <a:t>2462</a:t>
                      </a:r>
                    </a:p>
                  </a:txBody>
                  <a:tcPr/>
                </a:tc>
                <a:tc>
                  <a:txBody>
                    <a:bodyPr/>
                    <a:lstStyle/>
                    <a:p>
                      <a:r>
                        <a:rPr lang="cs-CZ" sz="1800" dirty="0"/>
                        <a:t>67 % (</a:t>
                      </a:r>
                      <a:r>
                        <a:rPr lang="cs-CZ" sz="1800" dirty="0" err="1"/>
                        <a:t>out</a:t>
                      </a:r>
                      <a:r>
                        <a:rPr lang="cs-CZ" sz="1800" dirty="0"/>
                        <a:t> </a:t>
                      </a:r>
                      <a:r>
                        <a:rPr lang="cs-CZ" sz="1800" dirty="0" err="1"/>
                        <a:t>of</a:t>
                      </a:r>
                      <a:r>
                        <a:rPr lang="cs-CZ" sz="1800" dirty="0"/>
                        <a:t> </a:t>
                      </a:r>
                      <a:r>
                        <a:rPr lang="cs-CZ" sz="1800" dirty="0" err="1"/>
                        <a:t>total</a:t>
                      </a:r>
                      <a:r>
                        <a:rPr lang="cs-CZ" sz="1800" baseline="0" dirty="0"/>
                        <a:t> </a:t>
                      </a:r>
                      <a:r>
                        <a:rPr lang="cs-CZ" sz="1800" baseline="0" dirty="0" err="1"/>
                        <a:t>of</a:t>
                      </a:r>
                      <a:r>
                        <a:rPr lang="cs-CZ" sz="1800" baseline="0" dirty="0"/>
                        <a:t> 3954 </a:t>
                      </a:r>
                      <a:r>
                        <a:rPr lang="cs-CZ" sz="1800" baseline="0" dirty="0" err="1"/>
                        <a:t>pupils</a:t>
                      </a:r>
                      <a:r>
                        <a:rPr lang="cs-CZ" sz="1800" baseline="0" dirty="0"/>
                        <a:t>)</a:t>
                      </a:r>
                      <a:endParaRPr lang="cs-CZ" sz="1800" dirty="0"/>
                    </a:p>
                  </a:txBody>
                  <a:tcPr/>
                </a:tc>
                <a:extLst>
                  <a:ext uri="{0D108BD9-81ED-4DB2-BD59-A6C34878D82A}">
                    <a16:rowId xmlns:a16="http://schemas.microsoft.com/office/drawing/2014/main" val="110402249"/>
                  </a:ext>
                </a:extLst>
              </a:tr>
              <a:tr h="709916">
                <a:tc>
                  <a:txBody>
                    <a:bodyPr/>
                    <a:lstStyle/>
                    <a:p>
                      <a:r>
                        <a:rPr lang="cs-CZ" sz="1800" b="1" dirty="0"/>
                        <a:t>Roma</a:t>
                      </a:r>
                      <a:r>
                        <a:rPr lang="cs-CZ" sz="1800" b="1" baseline="0" dirty="0"/>
                        <a:t> </a:t>
                      </a:r>
                      <a:r>
                        <a:rPr lang="cs-CZ" sz="1800" b="1" baseline="0" dirty="0" err="1"/>
                        <a:t>pupils</a:t>
                      </a:r>
                      <a:r>
                        <a:rPr lang="cs-CZ" sz="1800" b="1" baseline="0" dirty="0"/>
                        <a:t> </a:t>
                      </a:r>
                      <a:endParaRPr lang="cs-CZ" sz="1800" b="1" dirty="0"/>
                    </a:p>
                  </a:txBody>
                  <a:tcPr/>
                </a:tc>
                <a:tc>
                  <a:txBody>
                    <a:bodyPr/>
                    <a:lstStyle/>
                    <a:p>
                      <a:r>
                        <a:rPr lang="cs-CZ" sz="1800" dirty="0"/>
                        <a:t>915</a:t>
                      </a:r>
                    </a:p>
                  </a:txBody>
                  <a:tcPr/>
                </a:tc>
                <a:tc>
                  <a:txBody>
                    <a:bodyPr/>
                    <a:lstStyle/>
                    <a:p>
                      <a:r>
                        <a:rPr lang="cs-CZ" sz="1800" b="1" dirty="0"/>
                        <a:t>35 %</a:t>
                      </a:r>
                    </a:p>
                  </a:txBody>
                  <a:tcPr/>
                </a:tc>
                <a:extLst>
                  <a:ext uri="{0D108BD9-81ED-4DB2-BD59-A6C34878D82A}">
                    <a16:rowId xmlns:a16="http://schemas.microsoft.com/office/drawing/2014/main" val="3849994990"/>
                  </a:ext>
                </a:extLst>
              </a:tr>
            </a:tbl>
          </a:graphicData>
        </a:graphic>
      </p:graphicFrame>
    </p:spTree>
    <p:extLst>
      <p:ext uri="{BB962C8B-B14F-4D97-AF65-F5344CB8AC3E}">
        <p14:creationId xmlns:p14="http://schemas.microsoft.com/office/powerpoint/2010/main" val="1683503502"/>
      </p:ext>
    </p:extLst>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br>
              <a:rPr lang="cs-CZ" sz="2000" cap="none" dirty="0"/>
            </a:br>
            <a:br>
              <a:rPr lang="cs-CZ" sz="2000" cap="none" dirty="0"/>
            </a:br>
            <a:br>
              <a:rPr lang="cs-CZ" sz="2000" cap="none" dirty="0"/>
            </a:br>
            <a:r>
              <a:rPr lang="cs-CZ" sz="2000" cap="none" dirty="0"/>
              <a:t>RESULTS </a:t>
            </a:r>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pPr/>
              <a:t>13</a:t>
            </a:fld>
            <a:endParaRPr lang="cs-CZ"/>
          </a:p>
        </p:txBody>
      </p:sp>
      <p:sp>
        <p:nvSpPr>
          <p:cNvPr id="4" name="Zástupný symbol pro text 3"/>
          <p:cNvSpPr>
            <a:spLocks noGrp="1"/>
          </p:cNvSpPr>
          <p:nvPr>
            <p:ph type="body" sz="quarter" idx="15"/>
          </p:nvPr>
        </p:nvSpPr>
        <p:spPr/>
        <p:txBody>
          <a:bodyPr/>
          <a:lstStyle/>
          <a:p>
            <a:endParaRPr lang="cs-CZ"/>
          </a:p>
        </p:txBody>
      </p:sp>
      <p:sp>
        <p:nvSpPr>
          <p:cNvPr id="5" name="Zástupný symbol pro text 4"/>
          <p:cNvSpPr>
            <a:spLocks noGrp="1"/>
          </p:cNvSpPr>
          <p:nvPr>
            <p:ph type="body" sz="quarter" idx="16"/>
          </p:nvPr>
        </p:nvSpPr>
        <p:spPr>
          <a:xfrm>
            <a:off x="108066" y="98538"/>
            <a:ext cx="5476001" cy="405266"/>
          </a:xfrm>
        </p:spPr>
        <p:txBody>
          <a:bodyPr>
            <a:normAutofit fontScale="92500" lnSpcReduction="20000"/>
          </a:bodyPr>
          <a:lstStyle/>
          <a:p>
            <a:r>
              <a:rPr lang="cs-CZ" dirty="0"/>
              <a:t>Roma </a:t>
            </a:r>
            <a:r>
              <a:rPr lang="cs-CZ" dirty="0" err="1"/>
              <a:t>children</a:t>
            </a:r>
            <a:r>
              <a:rPr lang="cs-CZ" dirty="0"/>
              <a:t> in </a:t>
            </a:r>
            <a:r>
              <a:rPr lang="cs-CZ" dirty="0" err="1"/>
              <a:t>special</a:t>
            </a:r>
            <a:r>
              <a:rPr lang="cs-CZ" dirty="0"/>
              <a:t> </a:t>
            </a:r>
            <a:r>
              <a:rPr lang="cs-CZ" dirty="0" err="1"/>
              <a:t>schools</a:t>
            </a:r>
            <a:endParaRPr lang="cs-CZ" dirty="0"/>
          </a:p>
        </p:txBody>
      </p:sp>
      <p:sp>
        <p:nvSpPr>
          <p:cNvPr id="6" name="Zástupný symbol pro obsah 5"/>
          <p:cNvSpPr>
            <a:spLocks noGrp="1"/>
          </p:cNvSpPr>
          <p:nvPr>
            <p:ph idx="1"/>
          </p:nvPr>
        </p:nvSpPr>
        <p:spPr/>
        <p:txBody>
          <a:bodyPr/>
          <a:lstStyle/>
          <a:p>
            <a:r>
              <a:rPr lang="cs-CZ" altLang="cs-CZ" b="1" dirty="0" err="1">
                <a:solidFill>
                  <a:srgbClr val="004A4A"/>
                </a:solidFill>
              </a:rPr>
              <a:t>Summary</a:t>
            </a:r>
            <a:r>
              <a:rPr lang="cs-CZ" altLang="cs-CZ" b="1" dirty="0">
                <a:solidFill>
                  <a:srgbClr val="004A4A"/>
                </a:solidFill>
              </a:rPr>
              <a:t> </a:t>
            </a:r>
            <a:r>
              <a:rPr lang="cs-CZ" altLang="cs-CZ" b="1" dirty="0" err="1">
                <a:solidFill>
                  <a:srgbClr val="004A4A"/>
                </a:solidFill>
              </a:rPr>
              <a:t>of</a:t>
            </a:r>
            <a:r>
              <a:rPr lang="cs-CZ" altLang="cs-CZ" b="1" dirty="0">
                <a:solidFill>
                  <a:srgbClr val="004A4A"/>
                </a:solidFill>
              </a:rPr>
              <a:t> </a:t>
            </a:r>
            <a:r>
              <a:rPr lang="cs-CZ" altLang="cs-CZ" b="1" dirty="0" err="1">
                <a:solidFill>
                  <a:srgbClr val="004A4A"/>
                </a:solidFill>
              </a:rPr>
              <a:t>results</a:t>
            </a:r>
            <a:r>
              <a:rPr lang="cs-CZ" altLang="cs-CZ" b="1" dirty="0">
                <a:solidFill>
                  <a:srgbClr val="004A4A"/>
                </a:solidFill>
              </a:rPr>
              <a:t> </a:t>
            </a:r>
          </a:p>
          <a:p>
            <a:endParaRPr lang="en-GB" altLang="cs-CZ" b="1" dirty="0">
              <a:solidFill>
                <a:srgbClr val="004A4A"/>
              </a:solidFill>
            </a:endParaRPr>
          </a:p>
          <a:p>
            <a:pPr algn="just">
              <a:lnSpc>
                <a:spcPct val="93000"/>
              </a:lnSpc>
              <a:spcBef>
                <a:spcPts val="600"/>
              </a:spcBef>
              <a:buSzPct val="100000"/>
              <a:buFont typeface="Wingdings" panose="05000000000000000000" pitchFamily="2" charset="2"/>
              <a:buChar char="Ø"/>
            </a:pPr>
            <a:r>
              <a:rPr lang="cs-CZ" altLang="cs-CZ" dirty="0" err="1">
                <a:solidFill>
                  <a:srgbClr val="000000"/>
                </a:solidFill>
              </a:rPr>
              <a:t>Percentage</a:t>
            </a:r>
            <a:r>
              <a:rPr lang="cs-CZ" altLang="cs-CZ" dirty="0">
                <a:solidFill>
                  <a:srgbClr val="000000"/>
                </a:solidFill>
              </a:rPr>
              <a:t> </a:t>
            </a:r>
            <a:r>
              <a:rPr lang="cs-CZ" altLang="cs-CZ" dirty="0" err="1">
                <a:solidFill>
                  <a:srgbClr val="000000"/>
                </a:solidFill>
              </a:rPr>
              <a:t>of</a:t>
            </a:r>
            <a:r>
              <a:rPr lang="cs-CZ" altLang="cs-CZ" dirty="0">
                <a:solidFill>
                  <a:srgbClr val="000000"/>
                </a:solidFill>
              </a:rPr>
              <a:t> </a:t>
            </a:r>
            <a:r>
              <a:rPr lang="cs-CZ" altLang="cs-CZ" dirty="0" err="1">
                <a:solidFill>
                  <a:srgbClr val="000000"/>
                </a:solidFill>
              </a:rPr>
              <a:t>the</a:t>
            </a:r>
            <a:r>
              <a:rPr lang="cs-CZ" altLang="cs-CZ" dirty="0">
                <a:solidFill>
                  <a:srgbClr val="000000"/>
                </a:solidFill>
              </a:rPr>
              <a:t> </a:t>
            </a:r>
            <a:r>
              <a:rPr lang="cs-CZ" altLang="cs-CZ" dirty="0" err="1">
                <a:solidFill>
                  <a:srgbClr val="000000"/>
                </a:solidFill>
              </a:rPr>
              <a:t>total</a:t>
            </a:r>
            <a:r>
              <a:rPr lang="cs-CZ" altLang="cs-CZ" dirty="0">
                <a:solidFill>
                  <a:srgbClr val="000000"/>
                </a:solidFill>
              </a:rPr>
              <a:t> Roma </a:t>
            </a:r>
            <a:r>
              <a:rPr lang="cs-CZ" altLang="cs-CZ" dirty="0" err="1">
                <a:solidFill>
                  <a:srgbClr val="000000"/>
                </a:solidFill>
              </a:rPr>
              <a:t>population</a:t>
            </a:r>
            <a:r>
              <a:rPr lang="cs-CZ" altLang="cs-CZ" dirty="0">
                <a:solidFill>
                  <a:srgbClr val="000000"/>
                </a:solidFill>
              </a:rPr>
              <a:t> in </a:t>
            </a:r>
            <a:r>
              <a:rPr lang="cs-CZ" altLang="cs-CZ" dirty="0" err="1">
                <a:solidFill>
                  <a:srgbClr val="000000"/>
                </a:solidFill>
              </a:rPr>
              <a:t>the</a:t>
            </a:r>
            <a:r>
              <a:rPr lang="cs-CZ" altLang="cs-CZ" dirty="0">
                <a:solidFill>
                  <a:srgbClr val="000000"/>
                </a:solidFill>
              </a:rPr>
              <a:t> Czech Republic: </a:t>
            </a:r>
            <a:r>
              <a:rPr lang="cs-CZ" altLang="cs-CZ" b="1" dirty="0">
                <a:solidFill>
                  <a:srgbClr val="000000"/>
                </a:solidFill>
              </a:rPr>
              <a:t>cca 2–3%</a:t>
            </a:r>
          </a:p>
          <a:p>
            <a:pPr algn="just">
              <a:lnSpc>
                <a:spcPct val="93000"/>
              </a:lnSpc>
              <a:spcBef>
                <a:spcPts val="600"/>
              </a:spcBef>
              <a:buSzPct val="100000"/>
              <a:buFont typeface="Wingdings" panose="05000000000000000000" pitchFamily="2" charset="2"/>
              <a:buChar char="Ø"/>
            </a:pPr>
            <a:r>
              <a:rPr lang="cs-CZ" altLang="cs-CZ" dirty="0" err="1">
                <a:solidFill>
                  <a:srgbClr val="000000"/>
                </a:solidFill>
              </a:rPr>
              <a:t>Estimate</a:t>
            </a:r>
            <a:r>
              <a:rPr lang="cs-CZ" altLang="cs-CZ" dirty="0">
                <a:solidFill>
                  <a:srgbClr val="000000"/>
                </a:solidFill>
              </a:rPr>
              <a:t> </a:t>
            </a:r>
            <a:r>
              <a:rPr lang="cs-CZ" altLang="cs-CZ" dirty="0" err="1">
                <a:solidFill>
                  <a:srgbClr val="000000"/>
                </a:solidFill>
              </a:rPr>
              <a:t>of</a:t>
            </a:r>
            <a:r>
              <a:rPr lang="cs-CZ" altLang="cs-CZ" dirty="0">
                <a:solidFill>
                  <a:srgbClr val="000000"/>
                </a:solidFill>
              </a:rPr>
              <a:t> </a:t>
            </a:r>
            <a:r>
              <a:rPr lang="cs-CZ" altLang="cs-CZ" dirty="0" err="1">
                <a:solidFill>
                  <a:srgbClr val="000000"/>
                </a:solidFill>
              </a:rPr>
              <a:t>the</a:t>
            </a:r>
            <a:r>
              <a:rPr lang="cs-CZ" altLang="cs-CZ" dirty="0">
                <a:solidFill>
                  <a:srgbClr val="000000"/>
                </a:solidFill>
              </a:rPr>
              <a:t> </a:t>
            </a:r>
            <a:r>
              <a:rPr lang="cs-CZ" altLang="cs-CZ" dirty="0" err="1">
                <a:solidFill>
                  <a:srgbClr val="000000"/>
                </a:solidFill>
              </a:rPr>
              <a:t>proportion</a:t>
            </a:r>
            <a:r>
              <a:rPr lang="cs-CZ" altLang="cs-CZ" dirty="0">
                <a:solidFill>
                  <a:srgbClr val="000000"/>
                </a:solidFill>
              </a:rPr>
              <a:t> </a:t>
            </a:r>
            <a:r>
              <a:rPr lang="cs-CZ" altLang="cs-CZ" dirty="0" err="1">
                <a:solidFill>
                  <a:srgbClr val="000000"/>
                </a:solidFill>
              </a:rPr>
              <a:t>of</a:t>
            </a:r>
            <a:r>
              <a:rPr lang="cs-CZ" altLang="cs-CZ" dirty="0">
                <a:solidFill>
                  <a:srgbClr val="000000"/>
                </a:solidFill>
              </a:rPr>
              <a:t> Romani </a:t>
            </a:r>
            <a:r>
              <a:rPr lang="cs-CZ" altLang="cs-CZ" dirty="0" err="1">
                <a:solidFill>
                  <a:srgbClr val="000000"/>
                </a:solidFill>
              </a:rPr>
              <a:t>pupils</a:t>
            </a:r>
            <a:r>
              <a:rPr lang="cs-CZ" altLang="cs-CZ" dirty="0">
                <a:solidFill>
                  <a:srgbClr val="000000"/>
                </a:solidFill>
              </a:rPr>
              <a:t> </a:t>
            </a:r>
            <a:r>
              <a:rPr lang="cs-CZ" altLang="cs-CZ" dirty="0" err="1">
                <a:solidFill>
                  <a:srgbClr val="000000"/>
                </a:solidFill>
              </a:rPr>
              <a:t>according</a:t>
            </a:r>
            <a:r>
              <a:rPr lang="cs-CZ" altLang="cs-CZ" dirty="0">
                <a:solidFill>
                  <a:srgbClr val="000000"/>
                </a:solidFill>
              </a:rPr>
              <a:t> to </a:t>
            </a:r>
            <a:r>
              <a:rPr lang="cs-CZ" altLang="cs-CZ" dirty="0" err="1">
                <a:solidFill>
                  <a:srgbClr val="000000"/>
                </a:solidFill>
              </a:rPr>
              <a:t>class</a:t>
            </a:r>
            <a:r>
              <a:rPr lang="cs-CZ" altLang="cs-CZ" dirty="0">
                <a:solidFill>
                  <a:srgbClr val="000000"/>
                </a:solidFill>
              </a:rPr>
              <a:t> </a:t>
            </a:r>
            <a:r>
              <a:rPr lang="cs-CZ" altLang="cs-CZ" dirty="0" err="1">
                <a:solidFill>
                  <a:srgbClr val="000000"/>
                </a:solidFill>
              </a:rPr>
              <a:t>teachers</a:t>
            </a:r>
            <a:r>
              <a:rPr lang="cs-CZ" altLang="cs-CZ" dirty="0">
                <a:solidFill>
                  <a:srgbClr val="000000"/>
                </a:solidFill>
              </a:rPr>
              <a:t>: </a:t>
            </a:r>
            <a:r>
              <a:rPr lang="cs-CZ" altLang="cs-CZ" b="1" dirty="0">
                <a:solidFill>
                  <a:srgbClr val="000000"/>
                </a:solidFill>
              </a:rPr>
              <a:t>35 %</a:t>
            </a:r>
          </a:p>
          <a:p>
            <a:pPr algn="just">
              <a:lnSpc>
                <a:spcPct val="93000"/>
              </a:lnSpc>
              <a:spcBef>
                <a:spcPts val="600"/>
              </a:spcBef>
              <a:buSzPct val="100000"/>
              <a:buFont typeface="Wingdings" panose="05000000000000000000" pitchFamily="2" charset="2"/>
              <a:buChar char="Ø"/>
            </a:pPr>
            <a:r>
              <a:rPr lang="cs-CZ" altLang="cs-CZ" dirty="0" err="1">
                <a:solidFill>
                  <a:srgbClr val="000000"/>
                </a:solidFill>
              </a:rPr>
              <a:t>Estimated</a:t>
            </a:r>
            <a:r>
              <a:rPr lang="cs-CZ" altLang="cs-CZ" dirty="0">
                <a:solidFill>
                  <a:srgbClr val="000000"/>
                </a:solidFill>
              </a:rPr>
              <a:t> </a:t>
            </a:r>
            <a:r>
              <a:rPr lang="cs-CZ" altLang="cs-CZ" dirty="0" err="1">
                <a:solidFill>
                  <a:srgbClr val="000000"/>
                </a:solidFill>
              </a:rPr>
              <a:t>proportion</a:t>
            </a:r>
            <a:r>
              <a:rPr lang="cs-CZ" altLang="cs-CZ" dirty="0">
                <a:solidFill>
                  <a:srgbClr val="000000"/>
                </a:solidFill>
              </a:rPr>
              <a:t> </a:t>
            </a:r>
            <a:r>
              <a:rPr lang="cs-CZ" altLang="cs-CZ" dirty="0" err="1">
                <a:solidFill>
                  <a:srgbClr val="000000"/>
                </a:solidFill>
              </a:rPr>
              <a:t>of</a:t>
            </a:r>
            <a:r>
              <a:rPr lang="cs-CZ" altLang="cs-CZ" dirty="0">
                <a:solidFill>
                  <a:srgbClr val="000000"/>
                </a:solidFill>
              </a:rPr>
              <a:t> Romani </a:t>
            </a:r>
            <a:r>
              <a:rPr lang="cs-CZ" altLang="cs-CZ" dirty="0" err="1">
                <a:solidFill>
                  <a:srgbClr val="000000"/>
                </a:solidFill>
              </a:rPr>
              <a:t>pupils</a:t>
            </a:r>
            <a:r>
              <a:rPr lang="cs-CZ" altLang="cs-CZ" dirty="0">
                <a:solidFill>
                  <a:srgbClr val="000000"/>
                </a:solidFill>
              </a:rPr>
              <a:t> </a:t>
            </a:r>
            <a:r>
              <a:rPr lang="cs-CZ" altLang="cs-CZ" dirty="0" err="1">
                <a:solidFill>
                  <a:srgbClr val="000000"/>
                </a:solidFill>
              </a:rPr>
              <a:t>according</a:t>
            </a:r>
            <a:r>
              <a:rPr lang="cs-CZ" altLang="cs-CZ" dirty="0">
                <a:solidFill>
                  <a:srgbClr val="000000"/>
                </a:solidFill>
              </a:rPr>
              <a:t> to Ombudsman: </a:t>
            </a:r>
            <a:r>
              <a:rPr lang="cs-CZ" altLang="cs-CZ" b="1" dirty="0">
                <a:solidFill>
                  <a:srgbClr val="000000"/>
                </a:solidFill>
              </a:rPr>
              <a:t>32 %</a:t>
            </a:r>
          </a:p>
          <a:p>
            <a:pPr algn="just">
              <a:lnSpc>
                <a:spcPct val="93000"/>
              </a:lnSpc>
              <a:spcBef>
                <a:spcPts val="600"/>
              </a:spcBef>
              <a:buSzPct val="100000"/>
            </a:pPr>
            <a:endParaRPr lang="cs-CZ" altLang="cs-CZ" b="1" dirty="0">
              <a:solidFill>
                <a:srgbClr val="000000"/>
              </a:solidFill>
            </a:endParaRPr>
          </a:p>
          <a:p>
            <a:pPr algn="just">
              <a:lnSpc>
                <a:spcPct val="93000"/>
              </a:lnSpc>
              <a:spcBef>
                <a:spcPts val="600"/>
              </a:spcBef>
              <a:buSzPct val="100000"/>
              <a:buFont typeface="Wingdings" panose="05000000000000000000" pitchFamily="2" charset="2"/>
              <a:buChar char="Ø"/>
            </a:pPr>
            <a:r>
              <a:rPr lang="cs-CZ" altLang="cs-CZ" dirty="0" err="1">
                <a:solidFill>
                  <a:srgbClr val="000000"/>
                </a:solidFill>
              </a:rPr>
              <a:t>The</a:t>
            </a:r>
            <a:r>
              <a:rPr lang="cs-CZ" altLang="cs-CZ" dirty="0">
                <a:solidFill>
                  <a:srgbClr val="000000"/>
                </a:solidFill>
              </a:rPr>
              <a:t> Romani </a:t>
            </a:r>
            <a:r>
              <a:rPr lang="cs-CZ" altLang="cs-CZ" dirty="0" err="1">
                <a:solidFill>
                  <a:srgbClr val="000000"/>
                </a:solidFill>
              </a:rPr>
              <a:t>population</a:t>
            </a:r>
            <a:r>
              <a:rPr lang="cs-CZ" altLang="cs-CZ" dirty="0">
                <a:solidFill>
                  <a:srgbClr val="000000"/>
                </a:solidFill>
              </a:rPr>
              <a:t> </a:t>
            </a:r>
            <a:r>
              <a:rPr lang="cs-CZ" altLang="cs-CZ" dirty="0" err="1">
                <a:solidFill>
                  <a:srgbClr val="000000"/>
                </a:solidFill>
              </a:rPr>
              <a:t>is</a:t>
            </a:r>
            <a:r>
              <a:rPr lang="cs-CZ" altLang="cs-CZ" dirty="0">
                <a:solidFill>
                  <a:srgbClr val="000000"/>
                </a:solidFill>
              </a:rPr>
              <a:t> </a:t>
            </a:r>
            <a:r>
              <a:rPr lang="cs-CZ" altLang="cs-CZ" dirty="0" err="1">
                <a:solidFill>
                  <a:srgbClr val="000000"/>
                </a:solidFill>
              </a:rPr>
              <a:t>clearly</a:t>
            </a:r>
            <a:r>
              <a:rPr lang="cs-CZ" altLang="cs-CZ" dirty="0">
                <a:solidFill>
                  <a:srgbClr val="000000"/>
                </a:solidFill>
              </a:rPr>
              <a:t> </a:t>
            </a:r>
            <a:r>
              <a:rPr lang="cs-CZ" altLang="cs-CZ" dirty="0" err="1">
                <a:solidFill>
                  <a:srgbClr val="000000"/>
                </a:solidFill>
              </a:rPr>
              <a:t>overrepresented</a:t>
            </a:r>
            <a:r>
              <a:rPr lang="cs-CZ" altLang="cs-CZ" dirty="0">
                <a:solidFill>
                  <a:srgbClr val="000000"/>
                </a:solidFill>
              </a:rPr>
              <a:t> in </a:t>
            </a:r>
            <a:r>
              <a:rPr lang="cs-CZ" altLang="cs-CZ" dirty="0" err="1">
                <a:solidFill>
                  <a:srgbClr val="000000"/>
                </a:solidFill>
              </a:rPr>
              <a:t>special</a:t>
            </a:r>
            <a:r>
              <a:rPr lang="cs-CZ" altLang="cs-CZ" dirty="0">
                <a:solidFill>
                  <a:srgbClr val="000000"/>
                </a:solidFill>
              </a:rPr>
              <a:t> </a:t>
            </a:r>
            <a:r>
              <a:rPr lang="cs-CZ" altLang="cs-CZ" dirty="0" err="1">
                <a:solidFill>
                  <a:srgbClr val="000000"/>
                </a:solidFill>
              </a:rPr>
              <a:t>schools</a:t>
            </a:r>
            <a:r>
              <a:rPr lang="cs-CZ" altLang="cs-CZ" dirty="0">
                <a:solidFill>
                  <a:srgbClr val="000000"/>
                </a:solidFill>
              </a:rPr>
              <a:t> =˃ </a:t>
            </a:r>
            <a:r>
              <a:rPr lang="cs-CZ" altLang="cs-CZ" b="1" i="1" dirty="0" err="1">
                <a:solidFill>
                  <a:srgbClr val="000000"/>
                </a:solidFill>
              </a:rPr>
              <a:t>Indirect</a:t>
            </a:r>
            <a:r>
              <a:rPr lang="cs-CZ" altLang="cs-CZ" b="1" i="1" dirty="0">
                <a:solidFill>
                  <a:srgbClr val="000000"/>
                </a:solidFill>
              </a:rPr>
              <a:t> </a:t>
            </a:r>
            <a:r>
              <a:rPr lang="cs-CZ" altLang="cs-CZ" b="1" i="1" dirty="0" err="1">
                <a:solidFill>
                  <a:srgbClr val="000000"/>
                </a:solidFill>
              </a:rPr>
              <a:t>discrimination</a:t>
            </a:r>
            <a:r>
              <a:rPr lang="cs-CZ" altLang="cs-CZ" b="1" i="1" dirty="0">
                <a:solidFill>
                  <a:srgbClr val="000000"/>
                </a:solidFill>
              </a:rPr>
              <a:t> </a:t>
            </a:r>
            <a:r>
              <a:rPr lang="cs-CZ" altLang="cs-CZ" b="1" i="1" dirty="0" err="1">
                <a:solidFill>
                  <a:srgbClr val="000000"/>
                </a:solidFill>
              </a:rPr>
              <a:t>continues</a:t>
            </a:r>
            <a:endParaRPr lang="cs-CZ" altLang="cs-CZ" b="1" i="1" dirty="0">
              <a:solidFill>
                <a:srgbClr val="000000"/>
              </a:solidFill>
            </a:endParaRPr>
          </a:p>
          <a:p>
            <a:endParaRPr lang="en-GB" dirty="0"/>
          </a:p>
        </p:txBody>
      </p:sp>
    </p:spTree>
    <p:extLst>
      <p:ext uri="{BB962C8B-B14F-4D97-AF65-F5344CB8AC3E}">
        <p14:creationId xmlns:p14="http://schemas.microsoft.com/office/powerpoint/2010/main" val="350272692"/>
      </p:ext>
    </p:extLst>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br>
              <a:rPr lang="cs-CZ" sz="2000" cap="none" dirty="0"/>
            </a:br>
            <a:br>
              <a:rPr lang="cs-CZ" sz="2000" cap="none" dirty="0"/>
            </a:br>
            <a:br>
              <a:rPr lang="cs-CZ" sz="2000" cap="none" dirty="0"/>
            </a:br>
            <a:r>
              <a:rPr lang="cs-CZ" sz="2000" cap="none" dirty="0" err="1"/>
              <a:t>Ombudsman´s</a:t>
            </a:r>
            <a:r>
              <a:rPr lang="cs-CZ" sz="2000" cap="none" dirty="0"/>
              <a:t> </a:t>
            </a:r>
            <a:r>
              <a:rPr lang="cs-CZ" sz="2000" cap="none" dirty="0" err="1"/>
              <a:t>recommendation</a:t>
            </a:r>
            <a:r>
              <a:rPr lang="cs-CZ" sz="2000" cap="none" dirty="0"/>
              <a:t> </a:t>
            </a:r>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pPr/>
              <a:t>14</a:t>
            </a:fld>
            <a:endParaRPr lang="cs-CZ"/>
          </a:p>
        </p:txBody>
      </p:sp>
      <p:sp>
        <p:nvSpPr>
          <p:cNvPr id="4" name="Zástupný symbol pro text 3"/>
          <p:cNvSpPr>
            <a:spLocks noGrp="1"/>
          </p:cNvSpPr>
          <p:nvPr>
            <p:ph type="body" sz="quarter" idx="15"/>
          </p:nvPr>
        </p:nvSpPr>
        <p:spPr/>
        <p:txBody>
          <a:bodyPr/>
          <a:lstStyle/>
          <a:p>
            <a:endParaRPr lang="cs-CZ"/>
          </a:p>
        </p:txBody>
      </p:sp>
      <p:sp>
        <p:nvSpPr>
          <p:cNvPr id="5" name="Zástupný symbol pro text 4"/>
          <p:cNvSpPr>
            <a:spLocks noGrp="1"/>
          </p:cNvSpPr>
          <p:nvPr>
            <p:ph type="body" sz="quarter" idx="16"/>
          </p:nvPr>
        </p:nvSpPr>
        <p:spPr>
          <a:xfrm>
            <a:off x="108066" y="98538"/>
            <a:ext cx="5476001" cy="405266"/>
          </a:xfrm>
        </p:spPr>
        <p:txBody>
          <a:bodyPr>
            <a:normAutofit fontScale="92500" lnSpcReduction="20000"/>
          </a:bodyPr>
          <a:lstStyle/>
          <a:p>
            <a:r>
              <a:rPr lang="cs-CZ" dirty="0"/>
              <a:t>Roma </a:t>
            </a:r>
            <a:r>
              <a:rPr lang="cs-CZ" dirty="0" err="1"/>
              <a:t>children</a:t>
            </a:r>
            <a:r>
              <a:rPr lang="cs-CZ" dirty="0"/>
              <a:t> in </a:t>
            </a:r>
            <a:r>
              <a:rPr lang="cs-CZ" dirty="0" err="1"/>
              <a:t>special</a:t>
            </a:r>
            <a:r>
              <a:rPr lang="cs-CZ" dirty="0"/>
              <a:t> </a:t>
            </a:r>
            <a:r>
              <a:rPr lang="cs-CZ" dirty="0" err="1"/>
              <a:t>schools</a:t>
            </a:r>
            <a:endParaRPr lang="cs-CZ" dirty="0"/>
          </a:p>
        </p:txBody>
      </p:sp>
      <p:sp>
        <p:nvSpPr>
          <p:cNvPr id="6" name="Zástupný symbol pro obsah 5"/>
          <p:cNvSpPr>
            <a:spLocks noGrp="1"/>
          </p:cNvSpPr>
          <p:nvPr>
            <p:ph idx="1"/>
          </p:nvPr>
        </p:nvSpPr>
        <p:spPr/>
        <p:txBody>
          <a:bodyPr>
            <a:normAutofit/>
          </a:bodyPr>
          <a:lstStyle/>
          <a:p>
            <a:pPr algn="just">
              <a:lnSpc>
                <a:spcPct val="93000"/>
              </a:lnSpc>
              <a:spcBef>
                <a:spcPts val="600"/>
              </a:spcBef>
              <a:buSzPct val="100000"/>
              <a:buFont typeface="Wingdings" panose="05000000000000000000" pitchFamily="2" charset="2"/>
              <a:buChar char="Ø"/>
            </a:pPr>
            <a:r>
              <a:rPr lang="cs-CZ" altLang="cs-CZ" b="1" u="sng" dirty="0" err="1">
                <a:solidFill>
                  <a:srgbClr val="000000"/>
                </a:solidFill>
              </a:rPr>
              <a:t>Anchoring</a:t>
            </a:r>
            <a:r>
              <a:rPr lang="cs-CZ" altLang="cs-CZ" b="1" u="sng" dirty="0">
                <a:solidFill>
                  <a:srgbClr val="000000"/>
                </a:solidFill>
              </a:rPr>
              <a:t> </a:t>
            </a:r>
            <a:r>
              <a:rPr lang="cs-CZ" altLang="cs-CZ" b="1" u="sng" dirty="0" err="1">
                <a:solidFill>
                  <a:srgbClr val="000000"/>
                </a:solidFill>
              </a:rPr>
              <a:t>the</a:t>
            </a:r>
            <a:r>
              <a:rPr lang="cs-CZ" altLang="cs-CZ" b="1" u="sng" dirty="0">
                <a:solidFill>
                  <a:srgbClr val="000000"/>
                </a:solidFill>
              </a:rPr>
              <a:t> priority </a:t>
            </a:r>
            <a:r>
              <a:rPr lang="cs-CZ" altLang="cs-CZ" b="1" u="sng" dirty="0" err="1">
                <a:solidFill>
                  <a:srgbClr val="000000"/>
                </a:solidFill>
              </a:rPr>
              <a:t>of</a:t>
            </a:r>
            <a:r>
              <a:rPr lang="cs-CZ" altLang="cs-CZ" b="1" u="sng" dirty="0">
                <a:solidFill>
                  <a:srgbClr val="000000"/>
                </a:solidFill>
              </a:rPr>
              <a:t> </a:t>
            </a:r>
            <a:r>
              <a:rPr lang="cs-CZ" altLang="cs-CZ" b="1" u="sng" dirty="0" err="1">
                <a:solidFill>
                  <a:srgbClr val="000000"/>
                </a:solidFill>
              </a:rPr>
              <a:t>individual</a:t>
            </a:r>
            <a:r>
              <a:rPr lang="cs-CZ" altLang="cs-CZ" b="1" u="sng" dirty="0">
                <a:solidFill>
                  <a:srgbClr val="000000"/>
                </a:solidFill>
              </a:rPr>
              <a:t> </a:t>
            </a:r>
            <a:r>
              <a:rPr lang="cs-CZ" altLang="cs-CZ" b="1" dirty="0" err="1">
                <a:solidFill>
                  <a:srgbClr val="000000"/>
                </a:solidFill>
              </a:rPr>
              <a:t>integration</a:t>
            </a:r>
            <a:r>
              <a:rPr lang="cs-CZ" altLang="cs-CZ" b="1" dirty="0">
                <a:solidFill>
                  <a:srgbClr val="000000"/>
                </a:solidFill>
              </a:rPr>
              <a:t> </a:t>
            </a:r>
            <a:r>
              <a:rPr lang="cs-CZ" altLang="cs-CZ" dirty="0" err="1">
                <a:solidFill>
                  <a:srgbClr val="000000"/>
                </a:solidFill>
              </a:rPr>
              <a:t>of</a:t>
            </a:r>
            <a:r>
              <a:rPr lang="cs-CZ" altLang="cs-CZ" dirty="0">
                <a:solidFill>
                  <a:srgbClr val="000000"/>
                </a:solidFill>
              </a:rPr>
              <a:t> </a:t>
            </a:r>
            <a:r>
              <a:rPr lang="cs-CZ" altLang="cs-CZ" dirty="0" err="1">
                <a:solidFill>
                  <a:srgbClr val="000000"/>
                </a:solidFill>
              </a:rPr>
              <a:t>pupils</a:t>
            </a:r>
            <a:r>
              <a:rPr lang="cs-CZ" altLang="cs-CZ" dirty="0">
                <a:solidFill>
                  <a:srgbClr val="000000"/>
                </a:solidFill>
              </a:rPr>
              <a:t> </a:t>
            </a:r>
            <a:r>
              <a:rPr lang="cs-CZ" altLang="cs-CZ" dirty="0" err="1">
                <a:solidFill>
                  <a:srgbClr val="000000"/>
                </a:solidFill>
              </a:rPr>
              <a:t>with</a:t>
            </a:r>
            <a:r>
              <a:rPr lang="cs-CZ" altLang="cs-CZ" dirty="0">
                <a:solidFill>
                  <a:srgbClr val="000000"/>
                </a:solidFill>
              </a:rPr>
              <a:t> </a:t>
            </a:r>
            <a:r>
              <a:rPr lang="cs-CZ" altLang="cs-CZ" dirty="0" err="1">
                <a:solidFill>
                  <a:srgbClr val="000000"/>
                </a:solidFill>
              </a:rPr>
              <a:t>special</a:t>
            </a:r>
            <a:r>
              <a:rPr lang="cs-CZ" altLang="cs-CZ" dirty="0">
                <a:solidFill>
                  <a:srgbClr val="000000"/>
                </a:solidFill>
              </a:rPr>
              <a:t> </a:t>
            </a:r>
            <a:r>
              <a:rPr lang="cs-CZ" altLang="cs-CZ" dirty="0" err="1">
                <a:solidFill>
                  <a:srgbClr val="000000"/>
                </a:solidFill>
              </a:rPr>
              <a:t>educational</a:t>
            </a:r>
            <a:r>
              <a:rPr lang="cs-CZ" altLang="cs-CZ" dirty="0">
                <a:solidFill>
                  <a:srgbClr val="000000"/>
                </a:solidFill>
              </a:rPr>
              <a:t> </a:t>
            </a:r>
            <a:r>
              <a:rPr lang="cs-CZ" altLang="cs-CZ" dirty="0" err="1">
                <a:solidFill>
                  <a:srgbClr val="000000"/>
                </a:solidFill>
              </a:rPr>
              <a:t>needs</a:t>
            </a:r>
            <a:r>
              <a:rPr lang="cs-CZ" altLang="cs-CZ" dirty="0">
                <a:solidFill>
                  <a:srgbClr val="000000"/>
                </a:solidFill>
              </a:rPr>
              <a:t> in </a:t>
            </a:r>
            <a:r>
              <a:rPr lang="cs-CZ" altLang="cs-CZ" dirty="0" err="1">
                <a:solidFill>
                  <a:srgbClr val="000000"/>
                </a:solidFill>
              </a:rPr>
              <a:t>primary</a:t>
            </a:r>
            <a:r>
              <a:rPr lang="cs-CZ" altLang="cs-CZ" dirty="0">
                <a:solidFill>
                  <a:srgbClr val="000000"/>
                </a:solidFill>
              </a:rPr>
              <a:t> </a:t>
            </a:r>
            <a:r>
              <a:rPr lang="cs-CZ" altLang="cs-CZ" dirty="0" err="1">
                <a:solidFill>
                  <a:srgbClr val="000000"/>
                </a:solidFill>
              </a:rPr>
              <a:t>school</a:t>
            </a:r>
            <a:r>
              <a:rPr lang="cs-CZ" altLang="cs-CZ" dirty="0">
                <a:solidFill>
                  <a:srgbClr val="000000"/>
                </a:solidFill>
              </a:rPr>
              <a:t> </a:t>
            </a:r>
            <a:r>
              <a:rPr lang="cs-CZ" altLang="cs-CZ" dirty="0" err="1">
                <a:solidFill>
                  <a:srgbClr val="000000"/>
                </a:solidFill>
              </a:rPr>
              <a:t>directly</a:t>
            </a:r>
            <a:r>
              <a:rPr lang="cs-CZ" altLang="cs-CZ" dirty="0">
                <a:solidFill>
                  <a:srgbClr val="000000"/>
                </a:solidFill>
              </a:rPr>
              <a:t> </a:t>
            </a:r>
            <a:r>
              <a:rPr lang="cs-CZ" altLang="cs-CZ" dirty="0" err="1">
                <a:solidFill>
                  <a:srgbClr val="000000"/>
                </a:solidFill>
              </a:rPr>
              <a:t>into</a:t>
            </a:r>
            <a:r>
              <a:rPr lang="cs-CZ" altLang="cs-CZ" dirty="0">
                <a:solidFill>
                  <a:srgbClr val="000000"/>
                </a:solidFill>
              </a:rPr>
              <a:t> </a:t>
            </a:r>
            <a:r>
              <a:rPr lang="cs-CZ" altLang="cs-CZ" dirty="0" err="1">
                <a:solidFill>
                  <a:srgbClr val="000000"/>
                </a:solidFill>
              </a:rPr>
              <a:t>the</a:t>
            </a:r>
            <a:r>
              <a:rPr lang="cs-CZ" altLang="cs-CZ" dirty="0">
                <a:solidFill>
                  <a:srgbClr val="000000"/>
                </a:solidFill>
              </a:rPr>
              <a:t> </a:t>
            </a:r>
            <a:r>
              <a:rPr lang="cs-CZ" altLang="cs-CZ" dirty="0" err="1">
                <a:solidFill>
                  <a:srgbClr val="000000"/>
                </a:solidFill>
              </a:rPr>
              <a:t>law</a:t>
            </a:r>
            <a:r>
              <a:rPr lang="cs-CZ" altLang="cs-CZ" dirty="0">
                <a:solidFill>
                  <a:srgbClr val="000000"/>
                </a:solidFill>
              </a:rPr>
              <a:t> </a:t>
            </a:r>
            <a:r>
              <a:rPr lang="cs-CZ" altLang="cs-CZ" i="1" dirty="0">
                <a:solidFill>
                  <a:srgbClr val="000000"/>
                </a:solidFill>
              </a:rPr>
              <a:t>=˃ </a:t>
            </a:r>
            <a:r>
              <a:rPr lang="cs-CZ" altLang="cs-CZ" i="1" dirty="0" err="1">
                <a:solidFill>
                  <a:srgbClr val="000000"/>
                </a:solidFill>
                <a:cs typeface="Arial" panose="020B0604020202020204" pitchFamily="34" charset="0"/>
              </a:rPr>
              <a:t>clear</a:t>
            </a:r>
            <a:r>
              <a:rPr lang="cs-CZ" altLang="cs-CZ" i="1" dirty="0">
                <a:solidFill>
                  <a:srgbClr val="000000"/>
                </a:solidFill>
                <a:cs typeface="Arial" panose="020B0604020202020204" pitchFamily="34" charset="0"/>
              </a:rPr>
              <a:t> </a:t>
            </a:r>
            <a:r>
              <a:rPr lang="cs-CZ" altLang="cs-CZ" i="1" dirty="0" err="1">
                <a:solidFill>
                  <a:srgbClr val="000000"/>
                </a:solidFill>
                <a:cs typeface="Arial" panose="020B0604020202020204" pitchFamily="34" charset="0"/>
              </a:rPr>
              <a:t>concept</a:t>
            </a:r>
            <a:r>
              <a:rPr lang="cs-CZ" altLang="cs-CZ" i="1" dirty="0">
                <a:solidFill>
                  <a:srgbClr val="000000"/>
                </a:solidFill>
                <a:cs typeface="Arial" panose="020B0604020202020204" pitchFamily="34" charset="0"/>
              </a:rPr>
              <a:t> </a:t>
            </a:r>
            <a:r>
              <a:rPr lang="cs-CZ" altLang="cs-CZ" i="1" dirty="0" err="1">
                <a:solidFill>
                  <a:srgbClr val="000000"/>
                </a:solidFill>
                <a:cs typeface="Arial" panose="020B0604020202020204" pitchFamily="34" charset="0"/>
              </a:rPr>
              <a:t>of</a:t>
            </a:r>
            <a:r>
              <a:rPr lang="cs-CZ" altLang="cs-CZ" i="1" dirty="0">
                <a:solidFill>
                  <a:srgbClr val="000000"/>
                </a:solidFill>
                <a:cs typeface="Arial" panose="020B0604020202020204" pitchFamily="34" charset="0"/>
              </a:rPr>
              <a:t> </a:t>
            </a:r>
            <a:r>
              <a:rPr lang="cs-CZ" altLang="cs-CZ" i="1" dirty="0" err="1">
                <a:solidFill>
                  <a:srgbClr val="000000"/>
                </a:solidFill>
                <a:cs typeface="Arial" panose="020B0604020202020204" pitchFamily="34" charset="0"/>
              </a:rPr>
              <a:t>primary</a:t>
            </a:r>
            <a:r>
              <a:rPr lang="cs-CZ" altLang="cs-CZ" i="1" dirty="0">
                <a:solidFill>
                  <a:srgbClr val="000000"/>
                </a:solidFill>
                <a:cs typeface="Arial" panose="020B0604020202020204" pitchFamily="34" charset="0"/>
              </a:rPr>
              <a:t> </a:t>
            </a:r>
            <a:r>
              <a:rPr lang="cs-CZ" altLang="cs-CZ" i="1" dirty="0" err="1">
                <a:solidFill>
                  <a:srgbClr val="000000"/>
                </a:solidFill>
                <a:cs typeface="Arial" panose="020B0604020202020204" pitchFamily="34" charset="0"/>
              </a:rPr>
              <a:t>education</a:t>
            </a:r>
            <a:endParaRPr lang="cs-CZ" altLang="cs-CZ" dirty="0">
              <a:solidFill>
                <a:srgbClr val="000000"/>
              </a:solidFill>
            </a:endParaRPr>
          </a:p>
          <a:p>
            <a:pPr lvl="1" algn="just">
              <a:lnSpc>
                <a:spcPct val="93000"/>
              </a:lnSpc>
              <a:spcBef>
                <a:spcPts val="600"/>
              </a:spcBef>
              <a:buSzPct val="100000"/>
              <a:buFont typeface="Wingdings" panose="05000000000000000000" pitchFamily="2" charset="2"/>
              <a:buChar char="Ø"/>
            </a:pPr>
            <a:r>
              <a:rPr lang="cs-CZ" altLang="cs-CZ" i="1" dirty="0" err="1">
                <a:solidFill>
                  <a:srgbClr val="000000"/>
                </a:solidFill>
              </a:rPr>
              <a:t>recommendation</a:t>
            </a:r>
            <a:r>
              <a:rPr lang="cs-CZ" altLang="cs-CZ" i="1" dirty="0">
                <a:solidFill>
                  <a:srgbClr val="000000"/>
                </a:solidFill>
              </a:rPr>
              <a:t> to </a:t>
            </a:r>
            <a:r>
              <a:rPr lang="cs-CZ" altLang="cs-CZ" i="1" dirty="0" err="1">
                <a:solidFill>
                  <a:srgbClr val="000000"/>
                </a:solidFill>
              </a:rPr>
              <a:t>the</a:t>
            </a:r>
            <a:r>
              <a:rPr lang="cs-CZ" altLang="cs-CZ" i="1" dirty="0">
                <a:solidFill>
                  <a:srgbClr val="000000"/>
                </a:solidFill>
              </a:rPr>
              <a:t> </a:t>
            </a:r>
            <a:r>
              <a:rPr lang="cs-CZ" altLang="cs-CZ" i="1" dirty="0" err="1">
                <a:solidFill>
                  <a:srgbClr val="000000"/>
                </a:solidFill>
              </a:rPr>
              <a:t>Government</a:t>
            </a:r>
            <a:r>
              <a:rPr lang="cs-CZ" altLang="cs-CZ" i="1" dirty="0">
                <a:solidFill>
                  <a:srgbClr val="000000"/>
                </a:solidFill>
              </a:rPr>
              <a:t> - to </a:t>
            </a:r>
            <a:r>
              <a:rPr lang="cs-CZ" altLang="cs-CZ" i="1" dirty="0" err="1">
                <a:solidFill>
                  <a:srgbClr val="000000"/>
                </a:solidFill>
              </a:rPr>
              <a:t>submit</a:t>
            </a:r>
            <a:r>
              <a:rPr lang="cs-CZ" altLang="cs-CZ" i="1" dirty="0">
                <a:solidFill>
                  <a:srgbClr val="000000"/>
                </a:solidFill>
              </a:rPr>
              <a:t> </a:t>
            </a:r>
            <a:r>
              <a:rPr lang="cs-CZ" altLang="cs-CZ" i="1" dirty="0" err="1">
                <a:solidFill>
                  <a:srgbClr val="000000"/>
                </a:solidFill>
              </a:rPr>
              <a:t>the</a:t>
            </a:r>
            <a:r>
              <a:rPr lang="cs-CZ" altLang="cs-CZ" i="1" dirty="0">
                <a:solidFill>
                  <a:srgbClr val="000000"/>
                </a:solidFill>
              </a:rPr>
              <a:t> </a:t>
            </a:r>
            <a:r>
              <a:rPr lang="cs-CZ" altLang="cs-CZ" i="1" dirty="0" err="1">
                <a:solidFill>
                  <a:srgbClr val="000000"/>
                </a:solidFill>
                <a:cs typeface="Arial" panose="020B0604020202020204" pitchFamily="34" charset="0"/>
              </a:rPr>
              <a:t>Government's</a:t>
            </a:r>
            <a:r>
              <a:rPr lang="cs-CZ" altLang="cs-CZ" i="1" dirty="0">
                <a:solidFill>
                  <a:srgbClr val="000000"/>
                </a:solidFill>
                <a:cs typeface="Arial" panose="020B0604020202020204" pitchFamily="34" charset="0"/>
              </a:rPr>
              <a:t> draft </a:t>
            </a:r>
            <a:r>
              <a:rPr lang="cs-CZ" altLang="cs-CZ" i="1" dirty="0" err="1">
                <a:solidFill>
                  <a:srgbClr val="000000"/>
                </a:solidFill>
                <a:cs typeface="Arial" panose="020B0604020202020204" pitchFamily="34" charset="0"/>
              </a:rPr>
              <a:t>amendment</a:t>
            </a:r>
            <a:r>
              <a:rPr lang="cs-CZ" altLang="cs-CZ" i="1" dirty="0">
                <a:solidFill>
                  <a:srgbClr val="000000"/>
                </a:solidFill>
                <a:cs typeface="Arial" panose="020B0604020202020204" pitchFamily="34" charset="0"/>
              </a:rPr>
              <a:t> to </a:t>
            </a:r>
            <a:r>
              <a:rPr lang="cs-CZ" altLang="cs-CZ" i="1" dirty="0" err="1">
                <a:solidFill>
                  <a:srgbClr val="000000"/>
                </a:solidFill>
                <a:cs typeface="Arial" panose="020B0604020202020204" pitchFamily="34" charset="0"/>
              </a:rPr>
              <a:t>the</a:t>
            </a:r>
            <a:r>
              <a:rPr lang="cs-CZ" altLang="cs-CZ" i="1" dirty="0">
                <a:solidFill>
                  <a:srgbClr val="000000"/>
                </a:solidFill>
                <a:cs typeface="Arial" panose="020B0604020202020204" pitchFamily="34" charset="0"/>
              </a:rPr>
              <a:t> </a:t>
            </a:r>
            <a:r>
              <a:rPr lang="cs-CZ" altLang="cs-CZ" i="1" dirty="0" err="1">
                <a:solidFill>
                  <a:srgbClr val="000000"/>
                </a:solidFill>
                <a:cs typeface="Arial" panose="020B0604020202020204" pitchFamily="34" charset="0"/>
              </a:rPr>
              <a:t>Education</a:t>
            </a:r>
            <a:r>
              <a:rPr lang="cs-CZ" altLang="cs-CZ" i="1" dirty="0">
                <a:solidFill>
                  <a:srgbClr val="000000"/>
                </a:solidFill>
                <a:cs typeface="Arial" panose="020B0604020202020204" pitchFamily="34" charset="0"/>
              </a:rPr>
              <a:t> </a:t>
            </a:r>
            <a:r>
              <a:rPr lang="cs-CZ" altLang="cs-CZ" i="1" dirty="0" err="1">
                <a:solidFill>
                  <a:srgbClr val="000000"/>
                </a:solidFill>
                <a:cs typeface="Arial" panose="020B0604020202020204" pitchFamily="34" charset="0"/>
              </a:rPr>
              <a:t>Act</a:t>
            </a:r>
            <a:r>
              <a:rPr lang="cs-CZ" altLang="cs-CZ" i="1" dirty="0">
                <a:solidFill>
                  <a:srgbClr val="000000"/>
                </a:solidFill>
                <a:cs typeface="Arial" panose="020B0604020202020204" pitchFamily="34" charset="0"/>
              </a:rPr>
              <a:t> </a:t>
            </a:r>
          </a:p>
          <a:p>
            <a:pPr lvl="1" algn="just">
              <a:lnSpc>
                <a:spcPct val="93000"/>
              </a:lnSpc>
              <a:spcBef>
                <a:spcPts val="600"/>
              </a:spcBef>
              <a:buSzPct val="100000"/>
              <a:buFont typeface="Wingdings" panose="05000000000000000000" pitchFamily="2" charset="2"/>
              <a:buChar char="Ø"/>
            </a:pPr>
            <a:endParaRPr lang="cs-CZ" altLang="cs-CZ" i="1" dirty="0">
              <a:solidFill>
                <a:srgbClr val="000000"/>
              </a:solidFill>
              <a:cs typeface="Arial" panose="020B0604020202020204" pitchFamily="34" charset="0"/>
            </a:endParaRPr>
          </a:p>
          <a:p>
            <a:pPr algn="just">
              <a:lnSpc>
                <a:spcPct val="93000"/>
              </a:lnSpc>
              <a:spcBef>
                <a:spcPts val="600"/>
              </a:spcBef>
              <a:buSzPct val="100000"/>
              <a:buFont typeface="Wingdings" panose="05000000000000000000" pitchFamily="2" charset="2"/>
              <a:buChar char="Ø"/>
            </a:pPr>
            <a:r>
              <a:rPr lang="cs-CZ" altLang="cs-CZ" b="1" u="sng" dirty="0" err="1">
                <a:solidFill>
                  <a:srgbClr val="000000"/>
                </a:solidFill>
              </a:rPr>
              <a:t>Amendment</a:t>
            </a:r>
            <a:r>
              <a:rPr lang="cs-CZ" altLang="cs-CZ" b="1" u="sng" dirty="0">
                <a:solidFill>
                  <a:srgbClr val="000000"/>
                </a:solidFill>
              </a:rPr>
              <a:t> </a:t>
            </a:r>
            <a:r>
              <a:rPr lang="cs-CZ" altLang="cs-CZ" b="1" u="sng" dirty="0" err="1">
                <a:solidFill>
                  <a:srgbClr val="000000"/>
                </a:solidFill>
              </a:rPr>
              <a:t>of</a:t>
            </a:r>
            <a:r>
              <a:rPr lang="cs-CZ" altLang="cs-CZ" b="1" u="sng" dirty="0">
                <a:solidFill>
                  <a:srgbClr val="000000"/>
                </a:solidFill>
              </a:rPr>
              <a:t> </a:t>
            </a:r>
            <a:r>
              <a:rPr lang="cs-CZ" altLang="cs-CZ" b="1" u="sng" dirty="0" err="1">
                <a:solidFill>
                  <a:srgbClr val="000000"/>
                </a:solidFill>
              </a:rPr>
              <a:t>Implementing</a:t>
            </a:r>
            <a:r>
              <a:rPr lang="cs-CZ" altLang="cs-CZ" b="1" u="sng" dirty="0">
                <a:solidFill>
                  <a:srgbClr val="000000"/>
                </a:solidFill>
              </a:rPr>
              <a:t> </a:t>
            </a:r>
            <a:r>
              <a:rPr lang="cs-CZ" altLang="cs-CZ" b="1" u="sng" dirty="0" err="1">
                <a:solidFill>
                  <a:srgbClr val="000000"/>
                </a:solidFill>
              </a:rPr>
              <a:t>Decree</a:t>
            </a:r>
            <a:r>
              <a:rPr lang="cs-CZ" altLang="cs-CZ" b="1" u="sng" dirty="0">
                <a:solidFill>
                  <a:srgbClr val="000000"/>
                </a:solidFill>
              </a:rPr>
              <a:t> </a:t>
            </a:r>
            <a:r>
              <a:rPr lang="cs-CZ" altLang="cs-CZ" dirty="0">
                <a:solidFill>
                  <a:srgbClr val="000000"/>
                </a:solidFill>
              </a:rPr>
              <a:t>No. 73/2005 </a:t>
            </a:r>
            <a:r>
              <a:rPr lang="cs-CZ" altLang="cs-CZ" dirty="0" err="1">
                <a:solidFill>
                  <a:srgbClr val="000000"/>
                </a:solidFill>
              </a:rPr>
              <a:t>Coll</a:t>
            </a:r>
            <a:r>
              <a:rPr lang="cs-CZ" altLang="cs-CZ" dirty="0">
                <a:solidFill>
                  <a:srgbClr val="000000"/>
                </a:solidFill>
              </a:rPr>
              <a:t>. by </a:t>
            </a:r>
            <a:r>
              <a:rPr lang="cs-CZ" altLang="cs-CZ" dirty="0" err="1">
                <a:solidFill>
                  <a:srgbClr val="000000"/>
                </a:solidFill>
              </a:rPr>
              <a:t>deleting</a:t>
            </a:r>
            <a:r>
              <a:rPr lang="cs-CZ" altLang="cs-CZ" dirty="0">
                <a:solidFill>
                  <a:srgbClr val="000000"/>
                </a:solidFill>
              </a:rPr>
              <a:t> </a:t>
            </a:r>
            <a:r>
              <a:rPr lang="cs-CZ" altLang="cs-CZ" dirty="0" err="1">
                <a:solidFill>
                  <a:srgbClr val="000000"/>
                </a:solidFill>
              </a:rPr>
              <a:t>the</a:t>
            </a:r>
            <a:r>
              <a:rPr lang="cs-CZ" altLang="cs-CZ" dirty="0">
                <a:solidFill>
                  <a:srgbClr val="000000"/>
                </a:solidFill>
              </a:rPr>
              <a:t> </a:t>
            </a:r>
            <a:r>
              <a:rPr lang="cs-CZ" altLang="cs-CZ" dirty="0" err="1">
                <a:solidFill>
                  <a:srgbClr val="000000"/>
                </a:solidFill>
              </a:rPr>
              <a:t>possibility</a:t>
            </a:r>
            <a:r>
              <a:rPr lang="cs-CZ" altLang="cs-CZ" dirty="0">
                <a:solidFill>
                  <a:srgbClr val="000000"/>
                </a:solidFill>
              </a:rPr>
              <a:t> to </a:t>
            </a:r>
            <a:r>
              <a:rPr lang="cs-CZ" altLang="cs-CZ" dirty="0" err="1">
                <a:solidFill>
                  <a:srgbClr val="000000"/>
                </a:solidFill>
              </a:rPr>
              <a:t>include</a:t>
            </a:r>
            <a:r>
              <a:rPr lang="cs-CZ" altLang="cs-CZ" dirty="0">
                <a:solidFill>
                  <a:srgbClr val="000000"/>
                </a:solidFill>
              </a:rPr>
              <a:t> a pupil </a:t>
            </a:r>
            <a:r>
              <a:rPr lang="cs-CZ" altLang="cs-CZ" dirty="0" err="1">
                <a:solidFill>
                  <a:srgbClr val="000000"/>
                </a:solidFill>
              </a:rPr>
              <a:t>without</a:t>
            </a:r>
            <a:r>
              <a:rPr lang="cs-CZ" altLang="cs-CZ" dirty="0">
                <a:solidFill>
                  <a:srgbClr val="000000"/>
                </a:solidFill>
              </a:rPr>
              <a:t> a disability in a </a:t>
            </a:r>
            <a:r>
              <a:rPr lang="cs-CZ" altLang="cs-CZ" dirty="0" err="1">
                <a:solidFill>
                  <a:srgbClr val="000000"/>
                </a:solidFill>
              </a:rPr>
              <a:t>class</a:t>
            </a:r>
            <a:r>
              <a:rPr lang="cs-CZ" altLang="cs-CZ" dirty="0">
                <a:solidFill>
                  <a:srgbClr val="000000"/>
                </a:solidFill>
              </a:rPr>
              <a:t> </a:t>
            </a:r>
            <a:r>
              <a:rPr lang="cs-CZ" altLang="cs-CZ" dirty="0" err="1">
                <a:solidFill>
                  <a:srgbClr val="000000"/>
                </a:solidFill>
              </a:rPr>
              <a:t>of</a:t>
            </a:r>
            <a:r>
              <a:rPr lang="cs-CZ" altLang="cs-CZ" dirty="0">
                <a:solidFill>
                  <a:srgbClr val="000000"/>
                </a:solidFill>
              </a:rPr>
              <a:t> </a:t>
            </a:r>
            <a:r>
              <a:rPr lang="cs-CZ" altLang="cs-CZ" dirty="0" err="1">
                <a:solidFill>
                  <a:srgbClr val="000000"/>
                </a:solidFill>
              </a:rPr>
              <a:t>pupils</a:t>
            </a:r>
            <a:r>
              <a:rPr lang="cs-CZ" altLang="cs-CZ" dirty="0">
                <a:solidFill>
                  <a:srgbClr val="000000"/>
                </a:solidFill>
              </a:rPr>
              <a:t> </a:t>
            </a:r>
            <a:r>
              <a:rPr lang="cs-CZ" altLang="cs-CZ" dirty="0" err="1">
                <a:solidFill>
                  <a:srgbClr val="000000"/>
                </a:solidFill>
              </a:rPr>
              <a:t>with</a:t>
            </a:r>
            <a:r>
              <a:rPr lang="cs-CZ" altLang="cs-CZ" dirty="0">
                <a:solidFill>
                  <a:srgbClr val="000000"/>
                </a:solidFill>
              </a:rPr>
              <a:t> </a:t>
            </a:r>
            <a:r>
              <a:rPr lang="cs-CZ" altLang="cs-CZ" dirty="0" err="1">
                <a:solidFill>
                  <a:srgbClr val="000000"/>
                </a:solidFill>
              </a:rPr>
              <a:t>disabilities</a:t>
            </a:r>
            <a:r>
              <a:rPr lang="cs-CZ" altLang="cs-CZ" dirty="0">
                <a:solidFill>
                  <a:srgbClr val="000000"/>
                </a:solidFill>
              </a:rPr>
              <a:t> =˃ </a:t>
            </a:r>
            <a:r>
              <a:rPr lang="cs-CZ" altLang="cs-CZ" i="1" dirty="0" err="1">
                <a:solidFill>
                  <a:srgbClr val="000000"/>
                </a:solidFill>
              </a:rPr>
              <a:t>elimination</a:t>
            </a:r>
            <a:r>
              <a:rPr lang="cs-CZ" altLang="cs-CZ" i="1" dirty="0">
                <a:solidFill>
                  <a:srgbClr val="000000"/>
                </a:solidFill>
              </a:rPr>
              <a:t> </a:t>
            </a:r>
            <a:r>
              <a:rPr lang="cs-CZ" altLang="cs-CZ" i="1" dirty="0" err="1">
                <a:solidFill>
                  <a:srgbClr val="000000"/>
                </a:solidFill>
              </a:rPr>
              <a:t>of</a:t>
            </a:r>
            <a:r>
              <a:rPr lang="cs-CZ" altLang="cs-CZ" i="1" dirty="0">
                <a:solidFill>
                  <a:srgbClr val="000000"/>
                </a:solidFill>
              </a:rPr>
              <a:t> </a:t>
            </a:r>
            <a:r>
              <a:rPr lang="cs-CZ" altLang="cs-CZ" i="1" dirty="0" err="1">
                <a:solidFill>
                  <a:srgbClr val="000000"/>
                </a:solidFill>
              </a:rPr>
              <a:t>contradiction</a:t>
            </a:r>
            <a:r>
              <a:rPr lang="cs-CZ" altLang="cs-CZ" i="1" dirty="0">
                <a:solidFill>
                  <a:srgbClr val="000000"/>
                </a:solidFill>
              </a:rPr>
              <a:t> </a:t>
            </a:r>
            <a:r>
              <a:rPr lang="cs-CZ" altLang="cs-CZ" i="1" dirty="0" err="1">
                <a:solidFill>
                  <a:srgbClr val="000000"/>
                </a:solidFill>
              </a:rPr>
              <a:t>with</a:t>
            </a:r>
            <a:r>
              <a:rPr lang="cs-CZ" altLang="cs-CZ" i="1" dirty="0">
                <a:solidFill>
                  <a:srgbClr val="000000"/>
                </a:solidFill>
              </a:rPr>
              <a:t> </a:t>
            </a:r>
            <a:r>
              <a:rPr lang="cs-CZ" altLang="cs-CZ" i="1" dirty="0" err="1">
                <a:solidFill>
                  <a:srgbClr val="000000"/>
                </a:solidFill>
              </a:rPr>
              <a:t>the</a:t>
            </a:r>
            <a:r>
              <a:rPr lang="cs-CZ" altLang="cs-CZ" i="1" dirty="0">
                <a:solidFill>
                  <a:srgbClr val="000000"/>
                </a:solidFill>
              </a:rPr>
              <a:t> </a:t>
            </a:r>
            <a:r>
              <a:rPr lang="cs-CZ" altLang="cs-CZ" i="1" dirty="0" err="1">
                <a:solidFill>
                  <a:srgbClr val="000000"/>
                </a:solidFill>
              </a:rPr>
              <a:t>Education</a:t>
            </a:r>
            <a:r>
              <a:rPr lang="cs-CZ" altLang="cs-CZ" i="1" dirty="0">
                <a:solidFill>
                  <a:srgbClr val="000000"/>
                </a:solidFill>
              </a:rPr>
              <a:t> </a:t>
            </a:r>
            <a:r>
              <a:rPr lang="cs-CZ" altLang="cs-CZ" i="1" dirty="0" err="1">
                <a:solidFill>
                  <a:srgbClr val="000000"/>
                </a:solidFill>
              </a:rPr>
              <a:t>Act</a:t>
            </a:r>
            <a:r>
              <a:rPr lang="cs-CZ" altLang="cs-CZ" i="1" dirty="0">
                <a:solidFill>
                  <a:srgbClr val="000000"/>
                </a:solidFill>
              </a:rPr>
              <a:t> </a:t>
            </a:r>
          </a:p>
          <a:p>
            <a:pPr lvl="1" algn="just">
              <a:lnSpc>
                <a:spcPct val="93000"/>
              </a:lnSpc>
              <a:spcBef>
                <a:spcPts val="600"/>
              </a:spcBef>
              <a:buSzPct val="100000"/>
              <a:buFont typeface="Wingdings" panose="05000000000000000000" pitchFamily="2" charset="2"/>
              <a:buChar char="Ø"/>
            </a:pPr>
            <a:r>
              <a:rPr lang="cs-CZ" altLang="cs-CZ" i="1" dirty="0" err="1">
                <a:solidFill>
                  <a:srgbClr val="000000"/>
                </a:solidFill>
              </a:rPr>
              <a:t>recommendations</a:t>
            </a:r>
            <a:r>
              <a:rPr lang="cs-CZ" altLang="cs-CZ" i="1" dirty="0">
                <a:solidFill>
                  <a:srgbClr val="000000"/>
                </a:solidFill>
              </a:rPr>
              <a:t> to </a:t>
            </a:r>
            <a:r>
              <a:rPr lang="cs-CZ" altLang="cs-CZ" i="1" dirty="0" err="1">
                <a:solidFill>
                  <a:srgbClr val="000000"/>
                </a:solidFill>
              </a:rPr>
              <a:t>the</a:t>
            </a:r>
            <a:r>
              <a:rPr lang="cs-CZ" altLang="cs-CZ" i="1" dirty="0">
                <a:solidFill>
                  <a:srgbClr val="000000"/>
                </a:solidFill>
              </a:rPr>
              <a:t> Ministry </a:t>
            </a:r>
            <a:r>
              <a:rPr lang="cs-CZ" altLang="cs-CZ" i="1" dirty="0" err="1">
                <a:solidFill>
                  <a:srgbClr val="000000"/>
                </a:solidFill>
              </a:rPr>
              <a:t>of</a:t>
            </a:r>
            <a:r>
              <a:rPr lang="cs-CZ" altLang="cs-CZ" i="1" dirty="0">
                <a:solidFill>
                  <a:srgbClr val="000000"/>
                </a:solidFill>
              </a:rPr>
              <a:t> </a:t>
            </a:r>
            <a:r>
              <a:rPr lang="cs-CZ" altLang="cs-CZ" i="1" dirty="0" err="1">
                <a:solidFill>
                  <a:srgbClr val="000000"/>
                </a:solidFill>
              </a:rPr>
              <a:t>Education</a:t>
            </a:r>
            <a:r>
              <a:rPr lang="cs-CZ" altLang="cs-CZ" i="1" dirty="0">
                <a:solidFill>
                  <a:srgbClr val="000000"/>
                </a:solidFill>
              </a:rPr>
              <a:t> </a:t>
            </a:r>
            <a:endParaRPr lang="cs-CZ" altLang="cs-CZ" dirty="0">
              <a:solidFill>
                <a:srgbClr val="000000"/>
              </a:solidFill>
            </a:endParaRPr>
          </a:p>
          <a:p>
            <a:pPr algn="just">
              <a:lnSpc>
                <a:spcPct val="93000"/>
              </a:lnSpc>
              <a:spcBef>
                <a:spcPts val="600"/>
              </a:spcBef>
              <a:buSzPct val="100000"/>
              <a:buFont typeface="Wingdings" panose="05000000000000000000" pitchFamily="2" charset="2"/>
              <a:buChar char="Ø"/>
            </a:pPr>
            <a:endParaRPr lang="cs-CZ" altLang="cs-CZ" dirty="0">
              <a:solidFill>
                <a:srgbClr val="000000"/>
              </a:solidFill>
            </a:endParaRPr>
          </a:p>
        </p:txBody>
      </p:sp>
    </p:spTree>
    <p:extLst>
      <p:ext uri="{BB962C8B-B14F-4D97-AF65-F5344CB8AC3E}">
        <p14:creationId xmlns:p14="http://schemas.microsoft.com/office/powerpoint/2010/main" val="1641493768"/>
      </p:ext>
    </p:extLst>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br>
              <a:rPr lang="cs-CZ" sz="2000" cap="none" dirty="0"/>
            </a:br>
            <a:br>
              <a:rPr lang="cs-CZ" sz="2000" cap="none" dirty="0"/>
            </a:br>
            <a:br>
              <a:rPr lang="cs-CZ" sz="2000" cap="none" dirty="0"/>
            </a:br>
            <a:r>
              <a:rPr lang="cs-CZ" sz="2000" cap="none" dirty="0"/>
              <a:t>CONTEXT – </a:t>
            </a:r>
            <a:r>
              <a:rPr lang="cs-CZ" sz="2000" cap="none" dirty="0" err="1"/>
              <a:t>State</a:t>
            </a:r>
            <a:r>
              <a:rPr lang="cs-CZ" sz="2000" cap="none" dirty="0"/>
              <a:t> </a:t>
            </a:r>
            <a:r>
              <a:rPr lang="cs-CZ" sz="2000" cap="none" dirty="0" err="1"/>
              <a:t>of</a:t>
            </a:r>
            <a:r>
              <a:rPr lang="cs-CZ" sz="2000" cap="none" dirty="0"/>
              <a:t> 2018</a:t>
            </a:r>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pPr/>
              <a:t>15</a:t>
            </a:fld>
            <a:endParaRPr lang="cs-CZ"/>
          </a:p>
        </p:txBody>
      </p:sp>
      <p:sp>
        <p:nvSpPr>
          <p:cNvPr id="4" name="Zástupný symbol pro text 3"/>
          <p:cNvSpPr>
            <a:spLocks noGrp="1"/>
          </p:cNvSpPr>
          <p:nvPr>
            <p:ph type="body" sz="quarter" idx="15"/>
          </p:nvPr>
        </p:nvSpPr>
        <p:spPr/>
        <p:txBody>
          <a:bodyPr/>
          <a:lstStyle/>
          <a:p>
            <a:endParaRPr lang="cs-CZ"/>
          </a:p>
        </p:txBody>
      </p:sp>
      <p:sp>
        <p:nvSpPr>
          <p:cNvPr id="5" name="Zástupný symbol pro text 4"/>
          <p:cNvSpPr>
            <a:spLocks noGrp="1"/>
          </p:cNvSpPr>
          <p:nvPr>
            <p:ph type="body" sz="quarter" idx="16"/>
          </p:nvPr>
        </p:nvSpPr>
        <p:spPr>
          <a:xfrm>
            <a:off x="108066" y="156727"/>
            <a:ext cx="5476001" cy="405266"/>
          </a:xfrm>
        </p:spPr>
        <p:txBody>
          <a:bodyPr>
            <a:normAutofit fontScale="62500" lnSpcReduction="20000"/>
          </a:bodyPr>
          <a:lstStyle/>
          <a:p>
            <a:r>
              <a:rPr lang="cs-CZ" dirty="0" err="1"/>
              <a:t>Primary</a:t>
            </a:r>
            <a:r>
              <a:rPr lang="cs-CZ" dirty="0"/>
              <a:t> </a:t>
            </a:r>
            <a:r>
              <a:rPr lang="cs-CZ" dirty="0" err="1"/>
              <a:t>schools</a:t>
            </a:r>
            <a:r>
              <a:rPr lang="cs-CZ" dirty="0"/>
              <a:t> </a:t>
            </a:r>
            <a:r>
              <a:rPr lang="cs-CZ" dirty="0" err="1"/>
              <a:t>with</a:t>
            </a:r>
            <a:r>
              <a:rPr lang="cs-CZ" dirty="0"/>
              <a:t> </a:t>
            </a:r>
            <a:r>
              <a:rPr lang="cs-CZ" dirty="0" err="1"/>
              <a:t>high</a:t>
            </a:r>
            <a:r>
              <a:rPr lang="cs-CZ" dirty="0"/>
              <a:t> </a:t>
            </a:r>
            <a:r>
              <a:rPr lang="cs-CZ" dirty="0" err="1"/>
              <a:t>proportion</a:t>
            </a:r>
            <a:r>
              <a:rPr lang="cs-CZ" dirty="0"/>
              <a:t> </a:t>
            </a:r>
            <a:r>
              <a:rPr lang="cs-CZ" dirty="0" err="1"/>
              <a:t>of</a:t>
            </a:r>
            <a:r>
              <a:rPr lang="cs-CZ" dirty="0"/>
              <a:t> Roma </a:t>
            </a:r>
            <a:r>
              <a:rPr lang="cs-CZ" dirty="0" err="1"/>
              <a:t>children</a:t>
            </a:r>
            <a:r>
              <a:rPr lang="cs-CZ" dirty="0"/>
              <a:t> </a:t>
            </a:r>
          </a:p>
        </p:txBody>
      </p:sp>
      <p:sp>
        <p:nvSpPr>
          <p:cNvPr id="6" name="Zástupný symbol pro obsah 5"/>
          <p:cNvSpPr>
            <a:spLocks noGrp="1"/>
          </p:cNvSpPr>
          <p:nvPr>
            <p:ph idx="1"/>
          </p:nvPr>
        </p:nvSpPr>
        <p:spPr/>
        <p:txBody>
          <a:bodyPr>
            <a:normAutofit lnSpcReduction="10000"/>
          </a:bodyPr>
          <a:lstStyle/>
          <a:p>
            <a:pPr marL="342900" indent="-342900">
              <a:buFont typeface="Arial" panose="020B0604020202020204" pitchFamily="34" charset="0"/>
              <a:buChar char="•"/>
            </a:pPr>
            <a:r>
              <a:rPr lang="cs-CZ" dirty="0"/>
              <a:t>Roma </a:t>
            </a:r>
            <a:r>
              <a:rPr lang="cs-CZ" dirty="0" err="1"/>
              <a:t>pupils</a:t>
            </a:r>
            <a:r>
              <a:rPr lang="cs-CZ" dirty="0"/>
              <a:t> make up 3.7% </a:t>
            </a:r>
            <a:r>
              <a:rPr lang="cs-CZ" dirty="0" err="1"/>
              <a:t>of</a:t>
            </a:r>
            <a:r>
              <a:rPr lang="cs-CZ" dirty="0"/>
              <a:t> </a:t>
            </a:r>
            <a:r>
              <a:rPr lang="cs-CZ" dirty="0" err="1"/>
              <a:t>pupils</a:t>
            </a:r>
            <a:r>
              <a:rPr lang="cs-CZ" dirty="0"/>
              <a:t> in </a:t>
            </a:r>
            <a:r>
              <a:rPr lang="cs-CZ" dirty="0" err="1"/>
              <a:t>primary</a:t>
            </a:r>
            <a:r>
              <a:rPr lang="cs-CZ" dirty="0"/>
              <a:t> </a:t>
            </a:r>
            <a:r>
              <a:rPr lang="cs-CZ" dirty="0" err="1"/>
              <a:t>schools</a:t>
            </a:r>
            <a:endParaRPr lang="cs-CZ" dirty="0"/>
          </a:p>
          <a:p>
            <a:endParaRPr lang="cs-CZ" b="1" dirty="0"/>
          </a:p>
          <a:p>
            <a:r>
              <a:rPr lang="cs-CZ" b="1" dirty="0" err="1"/>
              <a:t>Segregation</a:t>
            </a:r>
            <a:r>
              <a:rPr lang="cs-CZ" b="1" dirty="0"/>
              <a:t> </a:t>
            </a:r>
            <a:r>
              <a:rPr lang="cs-CZ" b="1" dirty="0" err="1"/>
              <a:t>at</a:t>
            </a:r>
            <a:r>
              <a:rPr lang="cs-CZ" b="1" dirty="0"/>
              <a:t> </a:t>
            </a:r>
            <a:r>
              <a:rPr lang="cs-CZ" b="1" dirty="0" err="1"/>
              <a:t>school</a:t>
            </a:r>
            <a:r>
              <a:rPr lang="cs-CZ" b="1" dirty="0"/>
              <a:t> </a:t>
            </a:r>
            <a:r>
              <a:rPr lang="cs-CZ" b="1" dirty="0" err="1"/>
              <a:t>level</a:t>
            </a:r>
            <a:endParaRPr lang="cs-CZ" b="1" dirty="0"/>
          </a:p>
          <a:p>
            <a:pPr marL="342900" indent="-342900">
              <a:buFont typeface="Arial" panose="020B0604020202020204" pitchFamily="34" charset="0"/>
              <a:buChar char="•"/>
            </a:pPr>
            <a:r>
              <a:rPr lang="cs-CZ" dirty="0"/>
              <a:t>Cca 4 000 </a:t>
            </a:r>
            <a:r>
              <a:rPr lang="cs-CZ" dirty="0" err="1"/>
              <a:t>primary</a:t>
            </a:r>
            <a:r>
              <a:rPr lang="cs-CZ" dirty="0"/>
              <a:t> </a:t>
            </a:r>
            <a:r>
              <a:rPr lang="cs-CZ" dirty="0" err="1"/>
              <a:t>schools</a:t>
            </a:r>
            <a:r>
              <a:rPr lang="cs-CZ" dirty="0"/>
              <a:t> in </a:t>
            </a:r>
            <a:r>
              <a:rPr lang="cs-CZ" dirty="0" err="1"/>
              <a:t>the</a:t>
            </a:r>
            <a:r>
              <a:rPr lang="cs-CZ" dirty="0"/>
              <a:t> Czech Republic</a:t>
            </a:r>
          </a:p>
          <a:p>
            <a:pPr marL="342900" indent="-342900">
              <a:buFont typeface="Arial" panose="020B0604020202020204" pitchFamily="34" charset="0"/>
              <a:buChar char="•"/>
            </a:pPr>
            <a:r>
              <a:rPr lang="cs-CZ" dirty="0"/>
              <a:t>147 </a:t>
            </a:r>
            <a:r>
              <a:rPr lang="cs-CZ" dirty="0" err="1"/>
              <a:t>of</a:t>
            </a:r>
            <a:r>
              <a:rPr lang="cs-CZ" dirty="0"/>
              <a:t> </a:t>
            </a:r>
            <a:r>
              <a:rPr lang="cs-CZ" dirty="0" err="1"/>
              <a:t>them</a:t>
            </a:r>
            <a:r>
              <a:rPr lang="cs-CZ" dirty="0"/>
              <a:t> </a:t>
            </a:r>
            <a:r>
              <a:rPr lang="cs-CZ" dirty="0" err="1"/>
              <a:t>have</a:t>
            </a:r>
            <a:r>
              <a:rPr lang="cs-CZ" dirty="0"/>
              <a:t> 30 % </a:t>
            </a:r>
            <a:r>
              <a:rPr lang="cs-CZ" dirty="0" err="1"/>
              <a:t>or</a:t>
            </a:r>
            <a:r>
              <a:rPr lang="cs-CZ" dirty="0"/>
              <a:t> more Roma </a:t>
            </a:r>
            <a:r>
              <a:rPr lang="cs-CZ" dirty="0" err="1"/>
              <a:t>pupils</a:t>
            </a:r>
            <a:r>
              <a:rPr lang="cs-CZ" dirty="0"/>
              <a:t> (</a:t>
            </a:r>
            <a:r>
              <a:rPr lang="cs-CZ" dirty="0" err="1"/>
              <a:t>about</a:t>
            </a:r>
            <a:r>
              <a:rPr lang="cs-CZ" dirty="0"/>
              <a:t> 18,000 </a:t>
            </a:r>
            <a:r>
              <a:rPr lang="cs-CZ" dirty="0" err="1"/>
              <a:t>pupils</a:t>
            </a:r>
            <a:r>
              <a:rPr lang="cs-CZ" dirty="0"/>
              <a:t>)</a:t>
            </a:r>
          </a:p>
          <a:p>
            <a:pPr marL="342900" indent="-342900">
              <a:buFont typeface="Arial" panose="020B0604020202020204" pitchFamily="34" charset="0"/>
              <a:buChar char="•"/>
            </a:pPr>
            <a:r>
              <a:rPr lang="cs-CZ" dirty="0"/>
              <a:t>13 </a:t>
            </a:r>
            <a:r>
              <a:rPr lang="cs-CZ" dirty="0" err="1"/>
              <a:t>schools</a:t>
            </a:r>
            <a:r>
              <a:rPr lang="cs-CZ" dirty="0"/>
              <a:t> </a:t>
            </a:r>
            <a:r>
              <a:rPr lang="cs-CZ" dirty="0" err="1"/>
              <a:t>have</a:t>
            </a:r>
            <a:r>
              <a:rPr lang="cs-CZ" dirty="0"/>
              <a:t> more </a:t>
            </a:r>
            <a:r>
              <a:rPr lang="cs-CZ" dirty="0" err="1"/>
              <a:t>than</a:t>
            </a:r>
            <a:r>
              <a:rPr lang="cs-CZ" dirty="0"/>
              <a:t> 90% Roma </a:t>
            </a:r>
            <a:r>
              <a:rPr lang="cs-CZ" dirty="0" err="1"/>
              <a:t>pupils</a:t>
            </a:r>
            <a:r>
              <a:rPr lang="cs-CZ" dirty="0"/>
              <a:t> (</a:t>
            </a:r>
            <a:r>
              <a:rPr lang="cs-CZ" dirty="0" err="1"/>
              <a:t>approx</a:t>
            </a:r>
            <a:r>
              <a:rPr lang="cs-CZ" dirty="0"/>
              <a:t>. 3,000 </a:t>
            </a:r>
            <a:r>
              <a:rPr lang="cs-CZ" dirty="0" err="1"/>
              <a:t>pupils</a:t>
            </a:r>
            <a:r>
              <a:rPr lang="cs-CZ" dirty="0"/>
              <a:t>)</a:t>
            </a:r>
          </a:p>
          <a:p>
            <a:pPr marL="342900" indent="-342900">
              <a:buFont typeface="Arial" panose="020B0604020202020204" pitchFamily="34" charset="0"/>
              <a:buChar char="•"/>
            </a:pPr>
            <a:endParaRPr lang="cs-CZ" dirty="0"/>
          </a:p>
          <a:p>
            <a:r>
              <a:rPr lang="cs-CZ" b="1" dirty="0" err="1"/>
              <a:t>Segregation</a:t>
            </a:r>
            <a:r>
              <a:rPr lang="cs-CZ" b="1" dirty="0"/>
              <a:t> </a:t>
            </a:r>
            <a:r>
              <a:rPr lang="cs-CZ" b="1" dirty="0" err="1"/>
              <a:t>at</a:t>
            </a:r>
            <a:r>
              <a:rPr lang="cs-CZ" b="1" dirty="0"/>
              <a:t> </a:t>
            </a:r>
            <a:r>
              <a:rPr lang="cs-CZ" b="1" dirty="0" err="1"/>
              <a:t>class</a:t>
            </a:r>
            <a:r>
              <a:rPr lang="cs-CZ" b="1" dirty="0"/>
              <a:t> </a:t>
            </a:r>
            <a:r>
              <a:rPr lang="cs-CZ" b="1" dirty="0" err="1"/>
              <a:t>level</a:t>
            </a:r>
            <a:endParaRPr lang="cs-CZ" b="1" dirty="0"/>
          </a:p>
          <a:p>
            <a:pPr marL="342900" indent="-342900">
              <a:buFont typeface="Arial" panose="020B0604020202020204" pitchFamily="34" charset="0"/>
              <a:buChar char="•"/>
            </a:pPr>
            <a:r>
              <a:rPr lang="cs-CZ" dirty="0"/>
              <a:t>no data </a:t>
            </a:r>
          </a:p>
        </p:txBody>
      </p:sp>
    </p:spTree>
    <p:extLst>
      <p:ext uri="{BB962C8B-B14F-4D97-AF65-F5344CB8AC3E}">
        <p14:creationId xmlns:p14="http://schemas.microsoft.com/office/powerpoint/2010/main" val="378459418"/>
      </p:ext>
    </p:extLst>
  </p:cSld>
  <p:clrMapOvr>
    <a:masterClrMapping/>
  </p:clrMapOvr>
  <p:transition spd="med">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br>
              <a:rPr lang="cs-CZ" sz="2000" cap="none" dirty="0"/>
            </a:br>
            <a:br>
              <a:rPr lang="cs-CZ" sz="2000" cap="none" dirty="0"/>
            </a:br>
            <a:br>
              <a:rPr lang="cs-CZ" sz="2000" cap="none" dirty="0"/>
            </a:br>
            <a:r>
              <a:rPr lang="cs-CZ" sz="2000" dirty="0" err="1"/>
              <a:t>Research</a:t>
            </a:r>
            <a:r>
              <a:rPr lang="cs-CZ" sz="2000" dirty="0"/>
              <a:t> </a:t>
            </a:r>
            <a:r>
              <a:rPr lang="cs-CZ" sz="2000" dirty="0" err="1"/>
              <a:t>method</a:t>
            </a:r>
            <a:endParaRPr lang="cs-CZ" sz="2000" cap="none" dirty="0"/>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pPr/>
              <a:t>16</a:t>
            </a:fld>
            <a:endParaRPr lang="cs-CZ"/>
          </a:p>
        </p:txBody>
      </p:sp>
      <p:sp>
        <p:nvSpPr>
          <p:cNvPr id="4" name="Zástupný symbol pro text 3"/>
          <p:cNvSpPr>
            <a:spLocks noGrp="1"/>
          </p:cNvSpPr>
          <p:nvPr>
            <p:ph type="body" sz="quarter" idx="15"/>
          </p:nvPr>
        </p:nvSpPr>
        <p:spPr/>
        <p:txBody>
          <a:bodyPr/>
          <a:lstStyle/>
          <a:p>
            <a:endParaRPr lang="cs-CZ"/>
          </a:p>
        </p:txBody>
      </p:sp>
      <p:sp>
        <p:nvSpPr>
          <p:cNvPr id="5" name="Zástupný symbol pro text 4"/>
          <p:cNvSpPr>
            <a:spLocks noGrp="1"/>
          </p:cNvSpPr>
          <p:nvPr>
            <p:ph type="body" sz="quarter" idx="16"/>
          </p:nvPr>
        </p:nvSpPr>
        <p:spPr>
          <a:xfrm>
            <a:off x="108066" y="98538"/>
            <a:ext cx="5476001" cy="405266"/>
          </a:xfrm>
        </p:spPr>
        <p:txBody>
          <a:bodyPr>
            <a:noAutofit/>
          </a:bodyPr>
          <a:lstStyle/>
          <a:p>
            <a:r>
              <a:rPr lang="cs-CZ" sz="1800" dirty="0" err="1"/>
              <a:t>Primary</a:t>
            </a:r>
            <a:r>
              <a:rPr lang="cs-CZ" sz="1800" dirty="0"/>
              <a:t> </a:t>
            </a:r>
            <a:r>
              <a:rPr lang="cs-CZ" sz="1800" dirty="0" err="1"/>
              <a:t>schools</a:t>
            </a:r>
            <a:r>
              <a:rPr lang="cs-CZ" sz="1800" dirty="0"/>
              <a:t> </a:t>
            </a:r>
            <a:r>
              <a:rPr lang="cs-CZ" sz="1800" dirty="0" err="1"/>
              <a:t>with</a:t>
            </a:r>
            <a:r>
              <a:rPr lang="cs-CZ" sz="1800" dirty="0"/>
              <a:t> </a:t>
            </a:r>
            <a:r>
              <a:rPr lang="cs-CZ" sz="1800" dirty="0" err="1"/>
              <a:t>high</a:t>
            </a:r>
            <a:r>
              <a:rPr lang="cs-CZ" sz="1800" dirty="0"/>
              <a:t> </a:t>
            </a:r>
            <a:r>
              <a:rPr lang="cs-CZ" sz="1800" dirty="0" err="1"/>
              <a:t>proportion</a:t>
            </a:r>
            <a:r>
              <a:rPr lang="cs-CZ" sz="1800" dirty="0"/>
              <a:t> </a:t>
            </a:r>
            <a:r>
              <a:rPr lang="cs-CZ" sz="1800" dirty="0" err="1"/>
              <a:t>of</a:t>
            </a:r>
            <a:r>
              <a:rPr lang="cs-CZ" sz="1800" dirty="0"/>
              <a:t> Roma </a:t>
            </a:r>
            <a:r>
              <a:rPr lang="cs-CZ" sz="1800" dirty="0" err="1"/>
              <a:t>children</a:t>
            </a:r>
            <a:r>
              <a:rPr lang="cs-CZ" sz="1800" dirty="0"/>
              <a:t> </a:t>
            </a:r>
          </a:p>
        </p:txBody>
      </p:sp>
      <p:sp>
        <p:nvSpPr>
          <p:cNvPr id="6" name="Zástupný symbol pro obsah 5"/>
          <p:cNvSpPr>
            <a:spLocks noGrp="1"/>
          </p:cNvSpPr>
          <p:nvPr>
            <p:ph idx="1"/>
          </p:nvPr>
        </p:nvSpPr>
        <p:spPr/>
        <p:txBody>
          <a:bodyPr>
            <a:normAutofit fontScale="62500" lnSpcReduction="20000"/>
          </a:bodyPr>
          <a:lstStyle/>
          <a:p>
            <a:pPr marL="342900" indent="-342900">
              <a:buFont typeface="Arial" panose="020B0604020202020204" pitchFamily="34" charset="0"/>
              <a:buChar char="•"/>
            </a:pPr>
            <a:r>
              <a:rPr lang="cs-CZ" sz="2600" dirty="0" err="1"/>
              <a:t>Research</a:t>
            </a:r>
            <a:r>
              <a:rPr lang="cs-CZ" sz="2600" dirty="0"/>
              <a:t> </a:t>
            </a:r>
            <a:r>
              <a:rPr lang="cs-CZ" sz="2600" dirty="0" err="1"/>
              <a:t>questions</a:t>
            </a:r>
            <a:endParaRPr lang="cs-CZ" sz="2600" dirty="0"/>
          </a:p>
          <a:p>
            <a:pPr marL="457200" indent="-457200">
              <a:buFont typeface="+mj-lt"/>
              <a:buAutoNum type="arabicPeriod"/>
            </a:pPr>
            <a:r>
              <a:rPr lang="cs-CZ" sz="2300" b="1" dirty="0" err="1"/>
              <a:t>What</a:t>
            </a:r>
            <a:r>
              <a:rPr lang="cs-CZ" sz="2300" b="1" dirty="0"/>
              <a:t> are </a:t>
            </a:r>
            <a:r>
              <a:rPr lang="cs-CZ" sz="2300" b="1" dirty="0" err="1"/>
              <a:t>the</a:t>
            </a:r>
            <a:r>
              <a:rPr lang="cs-CZ" sz="2300" b="1" dirty="0"/>
              <a:t> </a:t>
            </a:r>
            <a:r>
              <a:rPr lang="cs-CZ" sz="2300" b="1" dirty="0" err="1"/>
              <a:t>consequences</a:t>
            </a:r>
            <a:r>
              <a:rPr lang="cs-CZ" sz="2300" b="1" dirty="0"/>
              <a:t> </a:t>
            </a:r>
            <a:r>
              <a:rPr lang="cs-CZ" sz="2300" b="1" dirty="0" err="1"/>
              <a:t>of</a:t>
            </a:r>
            <a:r>
              <a:rPr lang="cs-CZ" sz="2300" b="1" dirty="0"/>
              <a:t> </a:t>
            </a:r>
            <a:r>
              <a:rPr lang="cs-CZ" sz="2300" b="1" dirty="0" err="1"/>
              <a:t>segregated</a:t>
            </a:r>
            <a:r>
              <a:rPr lang="cs-CZ" sz="2300" b="1" dirty="0"/>
              <a:t> </a:t>
            </a:r>
            <a:r>
              <a:rPr lang="cs-CZ" sz="2300" b="1" dirty="0" err="1"/>
              <a:t>education</a:t>
            </a:r>
            <a:r>
              <a:rPr lang="cs-CZ" sz="2300" b="1" dirty="0"/>
              <a:t>? </a:t>
            </a:r>
          </a:p>
          <a:p>
            <a:pPr marL="717550" lvl="1" indent="-266700"/>
            <a:r>
              <a:rPr lang="cs-CZ" sz="2300" dirty="0" err="1"/>
              <a:t>summary</a:t>
            </a:r>
            <a:r>
              <a:rPr lang="cs-CZ" sz="2300" dirty="0"/>
              <a:t> </a:t>
            </a:r>
            <a:r>
              <a:rPr lang="cs-CZ" sz="2300" dirty="0" err="1"/>
              <a:t>of</a:t>
            </a:r>
            <a:r>
              <a:rPr lang="cs-CZ" sz="2300" dirty="0"/>
              <a:t> </a:t>
            </a:r>
            <a:r>
              <a:rPr lang="cs-CZ" sz="2300" dirty="0" err="1"/>
              <a:t>available</a:t>
            </a:r>
            <a:r>
              <a:rPr lang="cs-CZ" sz="2300" dirty="0"/>
              <a:t> </a:t>
            </a:r>
            <a:r>
              <a:rPr lang="cs-CZ" sz="2300" dirty="0" err="1"/>
              <a:t>empirical</a:t>
            </a:r>
            <a:r>
              <a:rPr lang="cs-CZ" sz="2300" dirty="0"/>
              <a:t> </a:t>
            </a:r>
            <a:r>
              <a:rPr lang="cs-CZ" sz="2300" dirty="0" err="1"/>
              <a:t>research</a:t>
            </a:r>
            <a:endParaRPr lang="cs-CZ" sz="2300" dirty="0"/>
          </a:p>
          <a:p>
            <a:pPr marL="457200" indent="-457200">
              <a:buFont typeface="+mj-lt"/>
              <a:buAutoNum type="arabicPeriod"/>
            </a:pPr>
            <a:r>
              <a:rPr lang="cs-CZ" sz="2300" b="1" dirty="0" err="1"/>
              <a:t>How</a:t>
            </a:r>
            <a:r>
              <a:rPr lang="cs-CZ" sz="2300" b="1" dirty="0"/>
              <a:t> </a:t>
            </a:r>
            <a:r>
              <a:rPr lang="cs-CZ" sz="2300" b="1" dirty="0" err="1"/>
              <a:t>can</a:t>
            </a:r>
            <a:r>
              <a:rPr lang="cs-CZ" sz="2300" b="1" dirty="0"/>
              <a:t> </a:t>
            </a:r>
            <a:r>
              <a:rPr lang="cs-CZ" sz="2300" b="1" dirty="0" err="1"/>
              <a:t>segregated</a:t>
            </a:r>
            <a:r>
              <a:rPr lang="cs-CZ" sz="2300" b="1" dirty="0"/>
              <a:t> </a:t>
            </a:r>
            <a:r>
              <a:rPr lang="cs-CZ" sz="2300" b="1" dirty="0" err="1"/>
              <a:t>education</a:t>
            </a:r>
            <a:r>
              <a:rPr lang="cs-CZ" sz="2300" b="1" dirty="0"/>
              <a:t> </a:t>
            </a:r>
            <a:r>
              <a:rPr lang="cs-CZ" sz="2300" b="1" dirty="0" err="1"/>
              <a:t>be</a:t>
            </a:r>
            <a:r>
              <a:rPr lang="cs-CZ" sz="2300" b="1" dirty="0"/>
              <a:t> </a:t>
            </a:r>
            <a:r>
              <a:rPr lang="cs-CZ" sz="2300" b="1" dirty="0" err="1"/>
              <a:t>mitigated</a:t>
            </a:r>
            <a:r>
              <a:rPr lang="cs-CZ" sz="2300" b="1" dirty="0"/>
              <a:t> and </a:t>
            </a:r>
            <a:r>
              <a:rPr lang="cs-CZ" sz="2300" b="1" dirty="0" err="1"/>
              <a:t>eliminated</a:t>
            </a:r>
            <a:r>
              <a:rPr lang="cs-CZ" sz="2300" b="1" dirty="0"/>
              <a:t>?</a:t>
            </a:r>
          </a:p>
          <a:p>
            <a:pPr marL="717550" indent="-266700">
              <a:buFont typeface="Arial" panose="020B0604020202020204" pitchFamily="34" charset="0"/>
              <a:buChar char="•"/>
            </a:pPr>
            <a:r>
              <a:rPr lang="cs-CZ" sz="2300" dirty="0" err="1"/>
              <a:t>overview</a:t>
            </a:r>
            <a:r>
              <a:rPr lang="cs-CZ" sz="2300" dirty="0"/>
              <a:t> </a:t>
            </a:r>
            <a:r>
              <a:rPr lang="cs-CZ" sz="2300" dirty="0" err="1"/>
              <a:t>of</a:t>
            </a:r>
            <a:r>
              <a:rPr lang="cs-CZ" sz="2300" dirty="0"/>
              <a:t> </a:t>
            </a:r>
            <a:r>
              <a:rPr lang="cs-CZ" sz="2300" dirty="0" err="1"/>
              <a:t>desegregation</a:t>
            </a:r>
            <a:r>
              <a:rPr lang="cs-CZ" sz="2300" dirty="0"/>
              <a:t> </a:t>
            </a:r>
            <a:r>
              <a:rPr lang="cs-CZ" sz="2300" dirty="0" err="1"/>
              <a:t>measures</a:t>
            </a:r>
            <a:r>
              <a:rPr lang="cs-CZ" sz="2300" dirty="0"/>
              <a:t> </a:t>
            </a:r>
            <a:r>
              <a:rPr lang="cs-CZ" sz="2300" dirty="0" err="1"/>
              <a:t>tested</a:t>
            </a:r>
            <a:r>
              <a:rPr lang="cs-CZ" sz="2300" dirty="0"/>
              <a:t> in </a:t>
            </a:r>
            <a:r>
              <a:rPr lang="cs-CZ" sz="2300" dirty="0" err="1"/>
              <a:t>the</a:t>
            </a:r>
            <a:r>
              <a:rPr lang="cs-CZ" sz="2300" dirty="0"/>
              <a:t> Czech Republic and </a:t>
            </a:r>
            <a:r>
              <a:rPr lang="cs-CZ" sz="2300" dirty="0" err="1"/>
              <a:t>abroad</a:t>
            </a:r>
            <a:endParaRPr lang="cs-CZ" sz="2300" dirty="0"/>
          </a:p>
          <a:p>
            <a:pPr marL="457200" indent="-457200">
              <a:buFont typeface="+mj-lt"/>
              <a:buAutoNum type="arabicPeriod" startAt="3"/>
            </a:pPr>
            <a:r>
              <a:rPr lang="cs-CZ" sz="2300" b="1" dirty="0" err="1"/>
              <a:t>What</a:t>
            </a:r>
            <a:r>
              <a:rPr lang="cs-CZ" sz="2300" b="1" dirty="0"/>
              <a:t> </a:t>
            </a:r>
            <a:r>
              <a:rPr lang="cs-CZ" sz="2300" b="1" dirty="0" err="1"/>
              <a:t>is</a:t>
            </a:r>
            <a:r>
              <a:rPr lang="cs-CZ" sz="2300" b="1" dirty="0"/>
              <a:t> </a:t>
            </a:r>
            <a:r>
              <a:rPr lang="cs-CZ" sz="2300" b="1" dirty="0" err="1"/>
              <a:t>the</a:t>
            </a:r>
            <a:r>
              <a:rPr lang="cs-CZ" sz="2300" b="1" dirty="0"/>
              <a:t> </a:t>
            </a:r>
            <a:r>
              <a:rPr lang="cs-CZ" sz="2300" b="1" dirty="0" err="1"/>
              <a:t>experience</a:t>
            </a:r>
            <a:r>
              <a:rPr lang="cs-CZ" sz="2300" b="1" dirty="0"/>
              <a:t> </a:t>
            </a:r>
            <a:r>
              <a:rPr lang="cs-CZ" sz="2300" b="1" dirty="0" err="1"/>
              <a:t>of</a:t>
            </a:r>
            <a:r>
              <a:rPr lang="cs-CZ" sz="2300" b="1" dirty="0"/>
              <a:t> Czech </a:t>
            </a:r>
            <a:r>
              <a:rPr lang="cs-CZ" sz="2300" b="1" dirty="0" err="1"/>
              <a:t>schools</a:t>
            </a:r>
            <a:r>
              <a:rPr lang="cs-CZ" sz="2300" b="1" dirty="0"/>
              <a:t>? </a:t>
            </a:r>
          </a:p>
          <a:p>
            <a:pPr marL="717550" indent="-266700">
              <a:buFont typeface="Arial" panose="020B0604020202020204" pitchFamily="34" charset="0"/>
              <a:buChar char="•"/>
            </a:pPr>
            <a:r>
              <a:rPr lang="sk-SK" sz="2600" dirty="0" err="1"/>
              <a:t>qualitative</a:t>
            </a:r>
            <a:r>
              <a:rPr lang="sk-SK" sz="2600" dirty="0"/>
              <a:t> </a:t>
            </a:r>
            <a:r>
              <a:rPr lang="sk-SK" sz="2600" dirty="0" err="1"/>
              <a:t>method</a:t>
            </a:r>
            <a:r>
              <a:rPr lang="sk-SK" sz="2600" dirty="0"/>
              <a:t> of </a:t>
            </a:r>
            <a:r>
              <a:rPr lang="sk-SK" sz="2600" dirty="0" err="1"/>
              <a:t>semi-structured</a:t>
            </a:r>
            <a:r>
              <a:rPr lang="sk-SK" sz="2600" dirty="0"/>
              <a:t> </a:t>
            </a:r>
            <a:r>
              <a:rPr lang="sk-SK" sz="2600" dirty="0" err="1"/>
              <a:t>interviews</a:t>
            </a:r>
            <a:r>
              <a:rPr lang="sk-SK" sz="2600" dirty="0"/>
              <a:t> </a:t>
            </a:r>
            <a:r>
              <a:rPr lang="sk-SK" sz="2600" dirty="0" err="1"/>
              <a:t>with</a:t>
            </a:r>
            <a:r>
              <a:rPr lang="sk-SK" sz="2600" dirty="0"/>
              <a:t> </a:t>
            </a:r>
            <a:r>
              <a:rPr lang="sk-SK" sz="2600" dirty="0" err="1"/>
              <a:t>headmasters</a:t>
            </a:r>
            <a:r>
              <a:rPr lang="sk-SK" sz="2600" dirty="0"/>
              <a:t> and </a:t>
            </a:r>
            <a:r>
              <a:rPr lang="sk-SK" sz="2600" dirty="0" err="1"/>
              <a:t>headmistresses</a:t>
            </a:r>
            <a:r>
              <a:rPr lang="sk-SK" sz="2600" dirty="0"/>
              <a:t> (and </a:t>
            </a:r>
            <a:r>
              <a:rPr lang="sk-SK" sz="2600" dirty="0" err="1"/>
              <a:t>other</a:t>
            </a:r>
            <a:r>
              <a:rPr lang="sk-SK" sz="2600" dirty="0"/>
              <a:t> </a:t>
            </a:r>
            <a:r>
              <a:rPr lang="sk-SK" sz="2600" dirty="0" err="1"/>
              <a:t>representatives</a:t>
            </a:r>
            <a:r>
              <a:rPr lang="sk-SK" sz="2600" dirty="0"/>
              <a:t>) of 10 </a:t>
            </a:r>
            <a:r>
              <a:rPr lang="sk-SK" sz="2600" dirty="0" err="1"/>
              <a:t>primary</a:t>
            </a:r>
            <a:r>
              <a:rPr lang="sk-SK" sz="2600" dirty="0"/>
              <a:t> </a:t>
            </a:r>
            <a:r>
              <a:rPr lang="sk-SK" sz="2600" dirty="0" err="1"/>
              <a:t>schools</a:t>
            </a:r>
            <a:r>
              <a:rPr lang="sk-SK" sz="2600" dirty="0"/>
              <a:t> </a:t>
            </a:r>
          </a:p>
          <a:p>
            <a:pPr marL="717550" indent="-266700">
              <a:buFont typeface="Arial" panose="020B0604020202020204" pitchFamily="34" charset="0"/>
              <a:buChar char="•"/>
            </a:pPr>
            <a:r>
              <a:rPr lang="sk-SK" sz="2600" dirty="0" err="1"/>
              <a:t>sample</a:t>
            </a:r>
            <a:r>
              <a:rPr lang="sk-SK" sz="2600" dirty="0"/>
              <a:t> – </a:t>
            </a:r>
            <a:r>
              <a:rPr lang="sk-SK" sz="2600" dirty="0" err="1"/>
              <a:t>schools</a:t>
            </a:r>
            <a:r>
              <a:rPr lang="sk-SK" sz="2600" dirty="0"/>
              <a:t> </a:t>
            </a:r>
            <a:r>
              <a:rPr lang="sk-SK" sz="2600" dirty="0" err="1"/>
              <a:t>from</a:t>
            </a:r>
            <a:r>
              <a:rPr lang="sk-SK" sz="2600" dirty="0"/>
              <a:t> </a:t>
            </a:r>
            <a:r>
              <a:rPr lang="sk-SK" sz="2600" dirty="0" err="1"/>
              <a:t>different</a:t>
            </a:r>
            <a:r>
              <a:rPr lang="sk-SK" sz="2600" dirty="0"/>
              <a:t> </a:t>
            </a:r>
            <a:r>
              <a:rPr lang="sk-SK" sz="2600" dirty="0" err="1"/>
              <a:t>regions</a:t>
            </a:r>
            <a:r>
              <a:rPr lang="sk-SK" sz="2600" dirty="0"/>
              <a:t>, </a:t>
            </a:r>
            <a:r>
              <a:rPr lang="sk-SK" sz="2600" dirty="0" err="1"/>
              <a:t>from</a:t>
            </a:r>
            <a:r>
              <a:rPr lang="sk-SK" sz="2600" dirty="0"/>
              <a:t> </a:t>
            </a:r>
            <a:r>
              <a:rPr lang="sk-SK" sz="2600" dirty="0" err="1"/>
              <a:t>different</a:t>
            </a:r>
            <a:r>
              <a:rPr lang="sk-SK" sz="2600" dirty="0"/>
              <a:t> </a:t>
            </a:r>
            <a:r>
              <a:rPr lang="sk-SK" sz="2600" dirty="0" err="1"/>
              <a:t>sized</a:t>
            </a:r>
            <a:r>
              <a:rPr lang="sk-SK" sz="2600" dirty="0"/>
              <a:t> </a:t>
            </a:r>
            <a:r>
              <a:rPr lang="sk-SK" sz="2600" dirty="0" err="1"/>
              <a:t>municipalities</a:t>
            </a:r>
            <a:r>
              <a:rPr lang="sk-SK" sz="2600" dirty="0"/>
              <a:t>/</a:t>
            </a:r>
            <a:r>
              <a:rPr lang="sk-SK" sz="2600" dirty="0" err="1"/>
              <a:t>towns</a:t>
            </a:r>
            <a:r>
              <a:rPr lang="sk-SK" sz="2600" dirty="0"/>
              <a:t>, </a:t>
            </a:r>
            <a:r>
              <a:rPr lang="sk-SK" sz="2600" dirty="0" err="1"/>
              <a:t>with</a:t>
            </a:r>
            <a:r>
              <a:rPr lang="sk-SK" sz="2600" dirty="0"/>
              <a:t> </a:t>
            </a:r>
            <a:r>
              <a:rPr lang="sk-SK" sz="2600" dirty="0" err="1"/>
              <a:t>different</a:t>
            </a:r>
            <a:r>
              <a:rPr lang="sk-SK" sz="2600" dirty="0"/>
              <a:t> </a:t>
            </a:r>
            <a:r>
              <a:rPr lang="sk-SK" sz="2600" dirty="0" err="1"/>
              <a:t>numbers</a:t>
            </a:r>
            <a:r>
              <a:rPr lang="sk-SK" sz="2600" dirty="0"/>
              <a:t> of </a:t>
            </a:r>
            <a:r>
              <a:rPr lang="sk-SK" sz="2600" dirty="0" err="1"/>
              <a:t>pupils</a:t>
            </a:r>
            <a:r>
              <a:rPr lang="sk-SK" sz="2600" dirty="0"/>
              <a:t> and </a:t>
            </a:r>
            <a:r>
              <a:rPr lang="sk-SK" sz="2600" dirty="0" err="1"/>
              <a:t>different</a:t>
            </a:r>
            <a:r>
              <a:rPr lang="sk-SK" sz="2600" dirty="0"/>
              <a:t> </a:t>
            </a:r>
            <a:r>
              <a:rPr lang="sk-SK" sz="2600" dirty="0" err="1"/>
              <a:t>proportions</a:t>
            </a:r>
            <a:r>
              <a:rPr lang="sk-SK" sz="2600" dirty="0"/>
              <a:t> of </a:t>
            </a:r>
            <a:r>
              <a:rPr lang="sk-SK" sz="2600" dirty="0" err="1"/>
              <a:t>Roma</a:t>
            </a:r>
            <a:r>
              <a:rPr lang="sk-SK" sz="2600" dirty="0"/>
              <a:t> </a:t>
            </a:r>
            <a:r>
              <a:rPr lang="sk-SK" sz="2600" dirty="0" err="1"/>
              <a:t>pupils</a:t>
            </a:r>
            <a:r>
              <a:rPr lang="sk-SK" sz="2600" dirty="0"/>
              <a:t>; + </a:t>
            </a:r>
            <a:r>
              <a:rPr lang="sk-SK" sz="2600" dirty="0" err="1"/>
              <a:t>condition</a:t>
            </a:r>
            <a:r>
              <a:rPr lang="sk-SK" sz="2600" dirty="0"/>
              <a:t> of </a:t>
            </a:r>
            <a:r>
              <a:rPr lang="sk-SK" sz="2600" dirty="0" err="1"/>
              <a:t>the</a:t>
            </a:r>
            <a:r>
              <a:rPr lang="sk-SK" sz="2600" dirty="0"/>
              <a:t> </a:t>
            </a:r>
            <a:r>
              <a:rPr lang="sk-SK" sz="2600" dirty="0" err="1"/>
              <a:t>declared</a:t>
            </a:r>
            <a:r>
              <a:rPr lang="sk-SK" sz="2600" dirty="0"/>
              <a:t> </a:t>
            </a:r>
            <a:r>
              <a:rPr lang="sk-SK" sz="2600" dirty="0" err="1"/>
              <a:t>desire</a:t>
            </a:r>
            <a:r>
              <a:rPr lang="sk-SK" sz="2600" dirty="0"/>
              <a:t> to </a:t>
            </a:r>
            <a:r>
              <a:rPr lang="sk-SK" sz="2600" dirty="0" err="1"/>
              <a:t>move</a:t>
            </a:r>
            <a:r>
              <a:rPr lang="sk-SK" sz="2600" dirty="0"/>
              <a:t> </a:t>
            </a:r>
            <a:r>
              <a:rPr lang="sk-SK" sz="2600" dirty="0" err="1"/>
              <a:t>towards</a:t>
            </a:r>
            <a:r>
              <a:rPr lang="sk-SK" sz="2600" dirty="0"/>
              <a:t> </a:t>
            </a:r>
            <a:r>
              <a:rPr lang="sk-SK" sz="2600" dirty="0" err="1"/>
              <a:t>inclusive</a:t>
            </a:r>
            <a:r>
              <a:rPr lang="sk-SK" sz="2600" dirty="0"/>
              <a:t> </a:t>
            </a:r>
            <a:r>
              <a:rPr lang="sk-SK" sz="2600" dirty="0" err="1"/>
              <a:t>education</a:t>
            </a:r>
            <a:r>
              <a:rPr lang="sk-SK" sz="2600" dirty="0"/>
              <a:t> </a:t>
            </a:r>
          </a:p>
          <a:p>
            <a:pPr marL="717550" indent="-266700">
              <a:buFont typeface="Arial" panose="020B0604020202020204" pitchFamily="34" charset="0"/>
              <a:buChar char="•"/>
            </a:pPr>
            <a:r>
              <a:rPr lang="cs-CZ" sz="2600" b="1" dirty="0"/>
              <a:t>OBJECTIVE: To </a:t>
            </a:r>
            <a:r>
              <a:rPr lang="cs-CZ" sz="2600" b="1" dirty="0" err="1"/>
              <a:t>identify</a:t>
            </a:r>
            <a:r>
              <a:rPr lang="cs-CZ" sz="2600" dirty="0"/>
              <a:t>, </a:t>
            </a:r>
            <a:r>
              <a:rPr lang="cs-CZ" sz="2600" dirty="0" err="1"/>
              <a:t>through</a:t>
            </a:r>
            <a:r>
              <a:rPr lang="cs-CZ" sz="2600" dirty="0"/>
              <a:t> </a:t>
            </a:r>
            <a:r>
              <a:rPr lang="cs-CZ" sz="2600" dirty="0" err="1"/>
              <a:t>specific</a:t>
            </a:r>
            <a:r>
              <a:rPr lang="cs-CZ" sz="2600" dirty="0"/>
              <a:t> </a:t>
            </a:r>
            <a:r>
              <a:rPr lang="cs-CZ" sz="2600" dirty="0" err="1"/>
              <a:t>cases</a:t>
            </a:r>
            <a:r>
              <a:rPr lang="cs-CZ" sz="2600" b="1" dirty="0"/>
              <a:t>, </a:t>
            </a:r>
            <a:r>
              <a:rPr lang="cs-CZ" sz="2600" b="1" dirty="0" err="1"/>
              <a:t>the</a:t>
            </a:r>
            <a:r>
              <a:rPr lang="cs-CZ" sz="2600" b="1" dirty="0"/>
              <a:t> </a:t>
            </a:r>
            <a:r>
              <a:rPr lang="cs-CZ" sz="2600" b="1" dirty="0" err="1"/>
              <a:t>causes</a:t>
            </a:r>
            <a:r>
              <a:rPr lang="cs-CZ" sz="2600" b="1" dirty="0"/>
              <a:t> and </a:t>
            </a:r>
            <a:r>
              <a:rPr lang="cs-CZ" sz="2600" b="1" dirty="0" err="1"/>
              <a:t>circumstances</a:t>
            </a:r>
            <a:r>
              <a:rPr lang="cs-CZ" sz="2600" b="1" dirty="0"/>
              <a:t> </a:t>
            </a:r>
            <a:r>
              <a:rPr lang="cs-CZ" sz="2600" b="1" dirty="0" err="1"/>
              <a:t>of</a:t>
            </a:r>
            <a:r>
              <a:rPr lang="cs-CZ" sz="2600" b="1" dirty="0"/>
              <a:t> </a:t>
            </a:r>
            <a:r>
              <a:rPr lang="cs-CZ" sz="2600" b="1" dirty="0" err="1"/>
              <a:t>the</a:t>
            </a:r>
            <a:r>
              <a:rPr lang="cs-CZ" sz="2600" b="1" dirty="0"/>
              <a:t> emergence and </a:t>
            </a:r>
            <a:r>
              <a:rPr lang="cs-CZ" sz="2600" b="1" dirty="0" err="1"/>
              <a:t>deepening</a:t>
            </a:r>
            <a:r>
              <a:rPr lang="cs-CZ" sz="2600" b="1" dirty="0"/>
              <a:t> </a:t>
            </a:r>
            <a:r>
              <a:rPr lang="cs-CZ" sz="2600" b="1" dirty="0" err="1"/>
              <a:t>of</a:t>
            </a:r>
            <a:r>
              <a:rPr lang="cs-CZ" sz="2600" b="1" dirty="0"/>
              <a:t> </a:t>
            </a:r>
            <a:r>
              <a:rPr lang="cs-CZ" sz="2600" b="1" dirty="0" err="1"/>
              <a:t>separate</a:t>
            </a:r>
            <a:r>
              <a:rPr lang="cs-CZ" sz="2600" b="1" dirty="0"/>
              <a:t> </a:t>
            </a:r>
            <a:r>
              <a:rPr lang="cs-CZ" sz="2600" b="1" dirty="0" err="1"/>
              <a:t>education</a:t>
            </a:r>
            <a:r>
              <a:rPr lang="cs-CZ" sz="2600" b="1" dirty="0"/>
              <a:t> </a:t>
            </a:r>
            <a:r>
              <a:rPr lang="cs-CZ" sz="2600" b="1" dirty="0" err="1"/>
              <a:t>of</a:t>
            </a:r>
            <a:r>
              <a:rPr lang="cs-CZ" sz="2600" b="1" dirty="0"/>
              <a:t> </a:t>
            </a:r>
            <a:r>
              <a:rPr lang="cs-CZ" sz="2600" dirty="0"/>
              <a:t>Roma and non-Roma </a:t>
            </a:r>
            <a:r>
              <a:rPr lang="cs-CZ" sz="2600" dirty="0" err="1"/>
              <a:t>children</a:t>
            </a:r>
            <a:r>
              <a:rPr lang="cs-CZ" sz="2600" dirty="0"/>
              <a:t> in </a:t>
            </a:r>
            <a:r>
              <a:rPr lang="cs-CZ" sz="2600" dirty="0" err="1"/>
              <a:t>primary</a:t>
            </a:r>
            <a:r>
              <a:rPr lang="cs-CZ" sz="2600" dirty="0"/>
              <a:t> </a:t>
            </a:r>
            <a:r>
              <a:rPr lang="cs-CZ" sz="2600" dirty="0" err="1"/>
              <a:t>schools</a:t>
            </a:r>
            <a:endParaRPr lang="cs-CZ" sz="2600" dirty="0"/>
          </a:p>
          <a:p>
            <a:pPr marL="717550" indent="-266700">
              <a:buFont typeface="Arial" panose="020B0604020202020204" pitchFamily="34" charset="0"/>
              <a:buChar char="•"/>
            </a:pPr>
            <a:r>
              <a:rPr lang="cs-CZ" sz="2600" b="1" dirty="0"/>
              <a:t>To analyse </a:t>
            </a:r>
            <a:r>
              <a:rPr lang="cs-CZ" sz="2600" b="1" dirty="0" err="1"/>
              <a:t>the</a:t>
            </a:r>
            <a:r>
              <a:rPr lang="cs-CZ" sz="2600" b="1" dirty="0"/>
              <a:t> </a:t>
            </a:r>
            <a:r>
              <a:rPr lang="cs-CZ" sz="2600" b="1" dirty="0" err="1"/>
              <a:t>experience</a:t>
            </a:r>
            <a:r>
              <a:rPr lang="cs-CZ" sz="2600" b="1" dirty="0"/>
              <a:t> </a:t>
            </a:r>
            <a:r>
              <a:rPr lang="cs-CZ" sz="2600" b="1" dirty="0" err="1"/>
              <a:t>of</a:t>
            </a:r>
            <a:r>
              <a:rPr lang="cs-CZ" sz="2600" b="1" dirty="0"/>
              <a:t> </a:t>
            </a:r>
            <a:r>
              <a:rPr lang="cs-CZ" sz="2600" b="1" dirty="0" err="1"/>
              <a:t>representatives</a:t>
            </a:r>
            <a:r>
              <a:rPr lang="cs-CZ" sz="2600" b="1" dirty="0"/>
              <a:t> </a:t>
            </a:r>
            <a:r>
              <a:rPr lang="cs-CZ" sz="2600" b="1" dirty="0" err="1"/>
              <a:t>of</a:t>
            </a:r>
            <a:r>
              <a:rPr lang="cs-CZ" sz="2600" b="1" dirty="0"/>
              <a:t> </a:t>
            </a:r>
            <a:r>
              <a:rPr lang="cs-CZ" sz="2600" b="1" dirty="0" err="1"/>
              <a:t>primary</a:t>
            </a:r>
            <a:r>
              <a:rPr lang="cs-CZ" sz="2600" b="1" dirty="0"/>
              <a:t> </a:t>
            </a:r>
            <a:r>
              <a:rPr lang="cs-CZ" sz="2600" b="1" dirty="0" err="1"/>
              <a:t>schools</a:t>
            </a:r>
            <a:r>
              <a:rPr lang="cs-CZ" sz="2600" b="1" dirty="0"/>
              <a:t> </a:t>
            </a:r>
            <a:r>
              <a:rPr lang="cs-CZ" sz="2600" b="1" dirty="0" err="1"/>
              <a:t>with</a:t>
            </a:r>
            <a:r>
              <a:rPr lang="cs-CZ" sz="2600" b="1" dirty="0"/>
              <a:t> </a:t>
            </a:r>
            <a:r>
              <a:rPr lang="cs-CZ" sz="2600" b="1" dirty="0" err="1"/>
              <a:t>individual</a:t>
            </a:r>
            <a:r>
              <a:rPr lang="cs-CZ" sz="2600" b="1" dirty="0"/>
              <a:t> </a:t>
            </a:r>
            <a:r>
              <a:rPr lang="cs-CZ" sz="2600" b="1" dirty="0" err="1"/>
              <a:t>desegregation</a:t>
            </a:r>
            <a:r>
              <a:rPr lang="cs-CZ" sz="2600" b="1" dirty="0"/>
              <a:t> </a:t>
            </a:r>
            <a:r>
              <a:rPr lang="cs-CZ" sz="2600" b="1" dirty="0" err="1"/>
              <a:t>tools</a:t>
            </a:r>
            <a:r>
              <a:rPr lang="cs-CZ" sz="2600" b="1" dirty="0"/>
              <a:t> </a:t>
            </a:r>
            <a:r>
              <a:rPr lang="cs-CZ" sz="2600" dirty="0"/>
              <a:t>and to </a:t>
            </a:r>
            <a:r>
              <a:rPr lang="cs-CZ" sz="2600" dirty="0" err="1"/>
              <a:t>explore</a:t>
            </a:r>
            <a:r>
              <a:rPr lang="cs-CZ" sz="2600" dirty="0"/>
              <a:t> </a:t>
            </a:r>
            <a:r>
              <a:rPr lang="cs-CZ" sz="2600" dirty="0" err="1"/>
              <a:t>their</a:t>
            </a:r>
            <a:r>
              <a:rPr lang="cs-CZ" sz="2600" dirty="0"/>
              <a:t> </a:t>
            </a:r>
            <a:r>
              <a:rPr lang="cs-CZ" sz="2600" dirty="0" err="1"/>
              <a:t>opinions</a:t>
            </a:r>
            <a:r>
              <a:rPr lang="cs-CZ" sz="2600" dirty="0"/>
              <a:t> on </a:t>
            </a:r>
            <a:r>
              <a:rPr lang="cs-CZ" sz="2600" dirty="0" err="1"/>
              <a:t>the</a:t>
            </a:r>
            <a:r>
              <a:rPr lang="cs-CZ" sz="2600" dirty="0"/>
              <a:t> </a:t>
            </a:r>
            <a:r>
              <a:rPr lang="cs-CZ" sz="2600" dirty="0" err="1"/>
              <a:t>usefulness</a:t>
            </a:r>
            <a:r>
              <a:rPr lang="cs-CZ" sz="2600" dirty="0"/>
              <a:t> </a:t>
            </a:r>
            <a:r>
              <a:rPr lang="cs-CZ" sz="2600" dirty="0" err="1"/>
              <a:t>of</a:t>
            </a:r>
            <a:r>
              <a:rPr lang="cs-CZ" sz="2600" dirty="0"/>
              <a:t> </a:t>
            </a:r>
            <a:r>
              <a:rPr lang="cs-CZ" sz="2600" dirty="0" err="1"/>
              <a:t>other</a:t>
            </a:r>
            <a:r>
              <a:rPr lang="cs-CZ" sz="2600" dirty="0"/>
              <a:t> </a:t>
            </a:r>
            <a:r>
              <a:rPr lang="cs-CZ" sz="2600" dirty="0" err="1"/>
              <a:t>possible</a:t>
            </a:r>
            <a:r>
              <a:rPr lang="cs-CZ" sz="2600" dirty="0"/>
              <a:t> </a:t>
            </a:r>
            <a:r>
              <a:rPr lang="cs-CZ" sz="2600" dirty="0" err="1"/>
              <a:t>tools</a:t>
            </a:r>
            <a:r>
              <a:rPr lang="cs-CZ" sz="2600" dirty="0"/>
              <a:t> </a:t>
            </a:r>
            <a:r>
              <a:rPr lang="cs-CZ" sz="2600" dirty="0" err="1"/>
              <a:t>known</a:t>
            </a:r>
            <a:r>
              <a:rPr lang="cs-CZ" sz="2600" dirty="0"/>
              <a:t> in </a:t>
            </a:r>
            <a:r>
              <a:rPr lang="cs-CZ" sz="2600" dirty="0" err="1"/>
              <a:t>the</a:t>
            </a:r>
            <a:r>
              <a:rPr lang="cs-CZ" sz="2600" dirty="0"/>
              <a:t> Czech Republic and </a:t>
            </a:r>
            <a:r>
              <a:rPr lang="cs-CZ" sz="2600" dirty="0" err="1"/>
              <a:t>abroad</a:t>
            </a:r>
            <a:r>
              <a:rPr lang="cs-CZ" sz="2600" dirty="0"/>
              <a:t>, </a:t>
            </a:r>
            <a:r>
              <a:rPr lang="cs-CZ" sz="2600" dirty="0" err="1"/>
              <a:t>which</a:t>
            </a:r>
            <a:r>
              <a:rPr lang="cs-CZ" sz="2600" dirty="0"/>
              <a:t> </a:t>
            </a:r>
            <a:r>
              <a:rPr lang="cs-CZ" sz="2600" dirty="0" err="1"/>
              <a:t>they</a:t>
            </a:r>
            <a:r>
              <a:rPr lang="cs-CZ" sz="2600" dirty="0"/>
              <a:t> </a:t>
            </a:r>
            <a:r>
              <a:rPr lang="cs-CZ" sz="2600" dirty="0" err="1"/>
              <a:t>have</a:t>
            </a:r>
            <a:r>
              <a:rPr lang="cs-CZ" sz="2600" dirty="0"/>
              <a:t> not </a:t>
            </a:r>
            <a:r>
              <a:rPr lang="cs-CZ" sz="2600" dirty="0" err="1"/>
              <a:t>used</a:t>
            </a:r>
            <a:r>
              <a:rPr lang="cs-CZ" sz="2600" dirty="0"/>
              <a:t> so far </a:t>
            </a:r>
          </a:p>
          <a:p>
            <a:pPr marL="342900" indent="-342900">
              <a:buFont typeface="Arial" panose="020B0604020202020204" pitchFamily="34" charset="0"/>
              <a:buChar char="•"/>
            </a:pPr>
            <a:endParaRPr lang="cs-CZ" dirty="0"/>
          </a:p>
          <a:p>
            <a:endParaRPr lang="cs-CZ" dirty="0"/>
          </a:p>
        </p:txBody>
      </p:sp>
    </p:spTree>
    <p:extLst>
      <p:ext uri="{BB962C8B-B14F-4D97-AF65-F5344CB8AC3E}">
        <p14:creationId xmlns:p14="http://schemas.microsoft.com/office/powerpoint/2010/main" val="1798764395"/>
      </p:ext>
    </p:extLst>
  </p:cSld>
  <p:clrMapOvr>
    <a:masterClrMapping/>
  </p:clrMapOvr>
  <p:transition spd="med">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sz="2000" cap="none" dirty="0"/>
            </a:br>
            <a:br>
              <a:rPr lang="cs-CZ" sz="2000" cap="none" dirty="0"/>
            </a:br>
            <a:br>
              <a:rPr lang="cs-CZ" sz="2000" cap="none" dirty="0"/>
            </a:br>
            <a:r>
              <a:rPr lang="cs-CZ" sz="2000" dirty="0" err="1"/>
              <a:t>Consequences</a:t>
            </a:r>
            <a:r>
              <a:rPr lang="cs-CZ" sz="2000" dirty="0"/>
              <a:t> </a:t>
            </a:r>
            <a:r>
              <a:rPr lang="cs-CZ" sz="2000" dirty="0" err="1"/>
              <a:t>of</a:t>
            </a:r>
            <a:r>
              <a:rPr lang="cs-CZ" sz="2000" dirty="0"/>
              <a:t> </a:t>
            </a:r>
            <a:r>
              <a:rPr lang="cs-CZ" sz="2000" dirty="0" err="1"/>
              <a:t>segregation</a:t>
            </a:r>
            <a:r>
              <a:rPr lang="cs-CZ" sz="2000" dirty="0"/>
              <a:t>:</a:t>
            </a:r>
            <a:br>
              <a:rPr lang="cs-CZ" sz="2000" dirty="0"/>
            </a:br>
            <a:r>
              <a:rPr lang="cs-CZ" sz="2000" dirty="0"/>
              <a:t>SOCIAL</a:t>
            </a:r>
            <a:endParaRPr lang="cs-CZ" sz="2000" cap="none" dirty="0"/>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pPr/>
              <a:t>17</a:t>
            </a:fld>
            <a:endParaRPr lang="cs-CZ"/>
          </a:p>
        </p:txBody>
      </p:sp>
      <p:sp>
        <p:nvSpPr>
          <p:cNvPr id="4" name="Zástupný symbol pro text 3"/>
          <p:cNvSpPr>
            <a:spLocks noGrp="1"/>
          </p:cNvSpPr>
          <p:nvPr>
            <p:ph type="body" sz="quarter" idx="15"/>
          </p:nvPr>
        </p:nvSpPr>
        <p:spPr/>
        <p:txBody>
          <a:bodyPr/>
          <a:lstStyle/>
          <a:p>
            <a:endParaRPr lang="cs-CZ"/>
          </a:p>
        </p:txBody>
      </p:sp>
      <p:sp>
        <p:nvSpPr>
          <p:cNvPr id="5" name="Zástupný symbol pro text 4"/>
          <p:cNvSpPr>
            <a:spLocks noGrp="1"/>
          </p:cNvSpPr>
          <p:nvPr>
            <p:ph type="body" sz="quarter" idx="16"/>
          </p:nvPr>
        </p:nvSpPr>
        <p:spPr>
          <a:xfrm>
            <a:off x="108066" y="98538"/>
            <a:ext cx="5476001" cy="405266"/>
          </a:xfrm>
        </p:spPr>
        <p:txBody>
          <a:bodyPr>
            <a:noAutofit/>
          </a:bodyPr>
          <a:lstStyle/>
          <a:p>
            <a:r>
              <a:rPr lang="cs-CZ" sz="1800" dirty="0" err="1"/>
              <a:t>Primary</a:t>
            </a:r>
            <a:r>
              <a:rPr lang="cs-CZ" sz="1800" dirty="0"/>
              <a:t> </a:t>
            </a:r>
            <a:r>
              <a:rPr lang="cs-CZ" sz="1800" dirty="0" err="1"/>
              <a:t>schools</a:t>
            </a:r>
            <a:r>
              <a:rPr lang="cs-CZ" sz="1800" dirty="0"/>
              <a:t> </a:t>
            </a:r>
            <a:r>
              <a:rPr lang="cs-CZ" sz="1800" dirty="0" err="1"/>
              <a:t>with</a:t>
            </a:r>
            <a:r>
              <a:rPr lang="cs-CZ" sz="1800" dirty="0"/>
              <a:t> </a:t>
            </a:r>
            <a:r>
              <a:rPr lang="cs-CZ" sz="1800" dirty="0" err="1"/>
              <a:t>high</a:t>
            </a:r>
            <a:r>
              <a:rPr lang="cs-CZ" sz="1800" dirty="0"/>
              <a:t> </a:t>
            </a:r>
            <a:r>
              <a:rPr lang="cs-CZ" sz="1800" dirty="0" err="1"/>
              <a:t>proportion</a:t>
            </a:r>
            <a:r>
              <a:rPr lang="cs-CZ" sz="1800" dirty="0"/>
              <a:t> </a:t>
            </a:r>
            <a:r>
              <a:rPr lang="cs-CZ" sz="1800" dirty="0" err="1"/>
              <a:t>of</a:t>
            </a:r>
            <a:r>
              <a:rPr lang="cs-CZ" sz="1800" dirty="0"/>
              <a:t> Roma </a:t>
            </a:r>
            <a:r>
              <a:rPr lang="cs-CZ" sz="1800" dirty="0" err="1"/>
              <a:t>children</a:t>
            </a:r>
            <a:r>
              <a:rPr lang="cs-CZ" sz="1800" dirty="0"/>
              <a:t> </a:t>
            </a:r>
          </a:p>
        </p:txBody>
      </p:sp>
      <p:sp>
        <p:nvSpPr>
          <p:cNvPr id="6" name="Zástupný symbol pro obsah 5"/>
          <p:cNvSpPr>
            <a:spLocks noGrp="1"/>
          </p:cNvSpPr>
          <p:nvPr>
            <p:ph idx="1"/>
          </p:nvPr>
        </p:nvSpPr>
        <p:spPr/>
        <p:txBody>
          <a:bodyPr>
            <a:normAutofit/>
          </a:bodyPr>
          <a:lstStyle/>
          <a:p>
            <a:pPr marL="457200" indent="-457200">
              <a:buFont typeface="+mj-lt"/>
              <a:buAutoNum type="alphaUcPeriod"/>
            </a:pPr>
            <a:r>
              <a:rPr lang="cs-CZ" dirty="0" err="1"/>
              <a:t>segregation</a:t>
            </a:r>
            <a:r>
              <a:rPr lang="cs-CZ" dirty="0"/>
              <a:t> </a:t>
            </a:r>
            <a:r>
              <a:rPr lang="cs-CZ" dirty="0" err="1"/>
              <a:t>reduces</a:t>
            </a:r>
            <a:r>
              <a:rPr lang="cs-CZ" dirty="0"/>
              <a:t> </a:t>
            </a:r>
            <a:r>
              <a:rPr lang="cs-CZ" dirty="0" err="1"/>
              <a:t>the</a:t>
            </a:r>
            <a:r>
              <a:rPr lang="cs-CZ" dirty="0"/>
              <a:t> </a:t>
            </a:r>
            <a:r>
              <a:rPr lang="cs-CZ" dirty="0" err="1"/>
              <a:t>chances</a:t>
            </a:r>
            <a:r>
              <a:rPr lang="cs-CZ" dirty="0"/>
              <a:t> </a:t>
            </a:r>
            <a:r>
              <a:rPr lang="cs-CZ" dirty="0" err="1"/>
              <a:t>of</a:t>
            </a:r>
            <a:r>
              <a:rPr lang="cs-CZ" dirty="0"/>
              <a:t> </a:t>
            </a:r>
            <a:r>
              <a:rPr lang="cs-CZ" dirty="0" err="1"/>
              <a:t>achieving</a:t>
            </a:r>
            <a:r>
              <a:rPr lang="cs-CZ" dirty="0"/>
              <a:t> </a:t>
            </a:r>
            <a:r>
              <a:rPr lang="cs-CZ" dirty="0" err="1"/>
              <a:t>higher</a:t>
            </a:r>
            <a:r>
              <a:rPr lang="cs-CZ" dirty="0"/>
              <a:t> </a:t>
            </a:r>
            <a:r>
              <a:rPr lang="cs-CZ" dirty="0" err="1"/>
              <a:t>levels</a:t>
            </a:r>
            <a:r>
              <a:rPr lang="cs-CZ" dirty="0"/>
              <a:t> </a:t>
            </a:r>
            <a:r>
              <a:rPr lang="cs-CZ" dirty="0" err="1"/>
              <a:t>of</a:t>
            </a:r>
            <a:r>
              <a:rPr lang="cs-CZ" dirty="0"/>
              <a:t> </a:t>
            </a:r>
            <a:r>
              <a:rPr lang="cs-CZ" dirty="0" err="1"/>
              <a:t>education</a:t>
            </a:r>
            <a:endParaRPr lang="cs-CZ" dirty="0"/>
          </a:p>
          <a:p>
            <a:pPr marL="457200" indent="-457200">
              <a:buFont typeface="+mj-lt"/>
              <a:buAutoNum type="alphaUcPeriod"/>
            </a:pPr>
            <a:endParaRPr lang="cs-CZ" dirty="0"/>
          </a:p>
          <a:p>
            <a:pPr marL="457200" indent="-457200">
              <a:buFont typeface="+mj-lt"/>
              <a:buAutoNum type="alphaUcPeriod"/>
            </a:pPr>
            <a:r>
              <a:rPr lang="cs-CZ" dirty="0" err="1"/>
              <a:t>segregation</a:t>
            </a:r>
            <a:r>
              <a:rPr lang="cs-CZ" dirty="0"/>
              <a:t> </a:t>
            </a:r>
            <a:r>
              <a:rPr lang="cs-CZ" dirty="0" err="1"/>
              <a:t>reinforces</a:t>
            </a:r>
            <a:r>
              <a:rPr lang="cs-CZ" dirty="0"/>
              <a:t> </a:t>
            </a:r>
            <a:r>
              <a:rPr lang="cs-CZ" dirty="0" err="1"/>
              <a:t>social</a:t>
            </a:r>
            <a:r>
              <a:rPr lang="cs-CZ" dirty="0"/>
              <a:t> </a:t>
            </a:r>
            <a:r>
              <a:rPr lang="cs-CZ" dirty="0" err="1"/>
              <a:t>exclusion</a:t>
            </a:r>
            <a:endParaRPr lang="cs-CZ" dirty="0"/>
          </a:p>
          <a:p>
            <a:pPr marL="457200" indent="-457200">
              <a:buFont typeface="+mj-lt"/>
              <a:buAutoNum type="alphaUcPeriod"/>
            </a:pPr>
            <a:endParaRPr lang="cs-CZ" dirty="0"/>
          </a:p>
          <a:p>
            <a:pPr marL="457200" indent="-457200">
              <a:buFont typeface="+mj-lt"/>
              <a:buAutoNum type="alphaUcPeriod"/>
            </a:pPr>
            <a:r>
              <a:rPr lang="en-US" dirty="0"/>
              <a:t>segregation contributes to social tensions in society</a:t>
            </a:r>
            <a:endParaRPr lang="cs-CZ" dirty="0"/>
          </a:p>
        </p:txBody>
      </p:sp>
    </p:spTree>
    <p:extLst>
      <p:ext uri="{BB962C8B-B14F-4D97-AF65-F5344CB8AC3E}">
        <p14:creationId xmlns:p14="http://schemas.microsoft.com/office/powerpoint/2010/main" val="1149228372"/>
      </p:ext>
    </p:extLst>
  </p:cSld>
  <p:clrMapOvr>
    <a:masterClrMapping/>
  </p:clrMapOvr>
  <p:transition spd="med">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sz="2000" cap="none" dirty="0"/>
            </a:br>
            <a:br>
              <a:rPr lang="cs-CZ" sz="2000" cap="none" dirty="0"/>
            </a:br>
            <a:br>
              <a:rPr lang="cs-CZ" sz="2000" cap="none" dirty="0"/>
            </a:br>
            <a:r>
              <a:rPr lang="cs-CZ" sz="2000" dirty="0" err="1"/>
              <a:t>Consequences</a:t>
            </a:r>
            <a:r>
              <a:rPr lang="cs-CZ" sz="2000" dirty="0"/>
              <a:t> </a:t>
            </a:r>
            <a:r>
              <a:rPr lang="cs-CZ" sz="2000" dirty="0" err="1"/>
              <a:t>of</a:t>
            </a:r>
            <a:r>
              <a:rPr lang="cs-CZ" sz="2000" dirty="0"/>
              <a:t> </a:t>
            </a:r>
            <a:r>
              <a:rPr lang="cs-CZ" sz="2000" dirty="0" err="1"/>
              <a:t>segregation</a:t>
            </a:r>
            <a:r>
              <a:rPr lang="cs-CZ" sz="2000" dirty="0"/>
              <a:t>:</a:t>
            </a:r>
            <a:br>
              <a:rPr lang="cs-CZ" sz="2000" dirty="0"/>
            </a:br>
            <a:r>
              <a:rPr lang="cs-CZ" sz="2000" dirty="0" err="1"/>
              <a:t>Pedagogical</a:t>
            </a:r>
            <a:endParaRPr lang="cs-CZ" sz="2000" cap="none" dirty="0"/>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pPr/>
              <a:t>18</a:t>
            </a:fld>
            <a:endParaRPr lang="cs-CZ"/>
          </a:p>
        </p:txBody>
      </p:sp>
      <p:sp>
        <p:nvSpPr>
          <p:cNvPr id="4" name="Zástupný symbol pro text 3"/>
          <p:cNvSpPr>
            <a:spLocks noGrp="1"/>
          </p:cNvSpPr>
          <p:nvPr>
            <p:ph type="body" sz="quarter" idx="15"/>
          </p:nvPr>
        </p:nvSpPr>
        <p:spPr/>
        <p:txBody>
          <a:bodyPr/>
          <a:lstStyle/>
          <a:p>
            <a:endParaRPr lang="cs-CZ"/>
          </a:p>
        </p:txBody>
      </p:sp>
      <p:sp>
        <p:nvSpPr>
          <p:cNvPr id="5" name="Zástupný symbol pro text 4"/>
          <p:cNvSpPr>
            <a:spLocks noGrp="1"/>
          </p:cNvSpPr>
          <p:nvPr>
            <p:ph type="body" sz="quarter" idx="16"/>
          </p:nvPr>
        </p:nvSpPr>
        <p:spPr>
          <a:xfrm>
            <a:off x="108066" y="98538"/>
            <a:ext cx="5476001" cy="405266"/>
          </a:xfrm>
        </p:spPr>
        <p:txBody>
          <a:bodyPr>
            <a:noAutofit/>
          </a:bodyPr>
          <a:lstStyle/>
          <a:p>
            <a:r>
              <a:rPr lang="cs-CZ" sz="1800" dirty="0" err="1"/>
              <a:t>Primary</a:t>
            </a:r>
            <a:r>
              <a:rPr lang="cs-CZ" sz="1800" dirty="0"/>
              <a:t> </a:t>
            </a:r>
            <a:r>
              <a:rPr lang="cs-CZ" sz="1800" dirty="0" err="1"/>
              <a:t>schools</a:t>
            </a:r>
            <a:r>
              <a:rPr lang="cs-CZ" sz="1800" dirty="0"/>
              <a:t> </a:t>
            </a:r>
            <a:r>
              <a:rPr lang="cs-CZ" sz="1800" dirty="0" err="1"/>
              <a:t>with</a:t>
            </a:r>
            <a:r>
              <a:rPr lang="cs-CZ" sz="1800" dirty="0"/>
              <a:t> </a:t>
            </a:r>
            <a:r>
              <a:rPr lang="cs-CZ" sz="1800" dirty="0" err="1"/>
              <a:t>high</a:t>
            </a:r>
            <a:r>
              <a:rPr lang="cs-CZ" sz="1800" dirty="0"/>
              <a:t> </a:t>
            </a:r>
            <a:r>
              <a:rPr lang="cs-CZ" sz="1800" dirty="0" err="1"/>
              <a:t>proportion</a:t>
            </a:r>
            <a:r>
              <a:rPr lang="cs-CZ" sz="1800" dirty="0"/>
              <a:t> </a:t>
            </a:r>
            <a:r>
              <a:rPr lang="cs-CZ" sz="1800" dirty="0" err="1"/>
              <a:t>of</a:t>
            </a:r>
            <a:r>
              <a:rPr lang="cs-CZ" sz="1800" dirty="0"/>
              <a:t> Roma </a:t>
            </a:r>
            <a:r>
              <a:rPr lang="cs-CZ" sz="1800" dirty="0" err="1"/>
              <a:t>children</a:t>
            </a:r>
            <a:r>
              <a:rPr lang="cs-CZ" sz="1800" dirty="0"/>
              <a:t> </a:t>
            </a:r>
          </a:p>
        </p:txBody>
      </p:sp>
      <p:sp>
        <p:nvSpPr>
          <p:cNvPr id="6" name="Zástupný symbol pro obsah 5"/>
          <p:cNvSpPr>
            <a:spLocks noGrp="1"/>
          </p:cNvSpPr>
          <p:nvPr>
            <p:ph idx="1"/>
          </p:nvPr>
        </p:nvSpPr>
        <p:spPr/>
        <p:txBody>
          <a:bodyPr>
            <a:normAutofit/>
          </a:bodyPr>
          <a:lstStyle/>
          <a:p>
            <a:pPr marL="457200" indent="-457200">
              <a:buFont typeface="+mj-lt"/>
              <a:buAutoNum type="alphaUcPeriod"/>
            </a:pPr>
            <a:r>
              <a:rPr lang="cs-CZ" dirty="0" err="1"/>
              <a:t>segregation</a:t>
            </a:r>
            <a:r>
              <a:rPr lang="cs-CZ" dirty="0"/>
              <a:t> </a:t>
            </a:r>
            <a:r>
              <a:rPr lang="cs-CZ" dirty="0" err="1"/>
              <a:t>increases</a:t>
            </a:r>
            <a:r>
              <a:rPr lang="cs-CZ" dirty="0"/>
              <a:t> </a:t>
            </a:r>
            <a:r>
              <a:rPr lang="cs-CZ" dirty="0" err="1"/>
              <a:t>teachers</a:t>
            </a:r>
            <a:r>
              <a:rPr lang="cs-CZ" dirty="0"/>
              <a:t>' </a:t>
            </a:r>
            <a:r>
              <a:rPr lang="cs-CZ" dirty="0" err="1"/>
              <a:t>workload</a:t>
            </a:r>
            <a:r>
              <a:rPr lang="cs-CZ" dirty="0"/>
              <a:t> and </a:t>
            </a:r>
            <a:r>
              <a:rPr lang="cs-CZ" dirty="0" err="1"/>
              <a:t>the</a:t>
            </a:r>
            <a:r>
              <a:rPr lang="cs-CZ" dirty="0"/>
              <a:t> risk </a:t>
            </a:r>
            <a:r>
              <a:rPr lang="cs-CZ" dirty="0" err="1"/>
              <a:t>of</a:t>
            </a:r>
            <a:r>
              <a:rPr lang="cs-CZ" dirty="0"/>
              <a:t> </a:t>
            </a:r>
            <a:r>
              <a:rPr lang="cs-CZ" dirty="0" err="1"/>
              <a:t>burnout</a:t>
            </a:r>
            <a:endParaRPr lang="cs-CZ" dirty="0"/>
          </a:p>
          <a:p>
            <a:pPr marL="457200" indent="-457200">
              <a:buFont typeface="+mj-lt"/>
              <a:buAutoNum type="alphaUcPeriod"/>
            </a:pPr>
            <a:endParaRPr lang="cs-CZ" dirty="0"/>
          </a:p>
          <a:p>
            <a:pPr marL="457200" indent="-457200">
              <a:buFont typeface="+mj-lt"/>
              <a:buAutoNum type="alphaUcPeriod"/>
            </a:pPr>
            <a:r>
              <a:rPr lang="cs-CZ" dirty="0" err="1"/>
              <a:t>segregation</a:t>
            </a:r>
            <a:r>
              <a:rPr lang="cs-CZ" dirty="0"/>
              <a:t> </a:t>
            </a:r>
            <a:r>
              <a:rPr lang="cs-CZ" dirty="0" err="1"/>
              <a:t>leads</a:t>
            </a:r>
            <a:r>
              <a:rPr lang="cs-CZ" dirty="0"/>
              <a:t> to </a:t>
            </a:r>
            <a:r>
              <a:rPr lang="cs-CZ" dirty="0" err="1"/>
              <a:t>instability</a:t>
            </a:r>
            <a:r>
              <a:rPr lang="cs-CZ" dirty="0"/>
              <a:t> in </a:t>
            </a:r>
            <a:r>
              <a:rPr lang="cs-CZ" dirty="0" err="1"/>
              <a:t>the</a:t>
            </a:r>
            <a:r>
              <a:rPr lang="cs-CZ" dirty="0"/>
              <a:t> </a:t>
            </a:r>
            <a:r>
              <a:rPr lang="cs-CZ" dirty="0" err="1"/>
              <a:t>local</a:t>
            </a:r>
            <a:r>
              <a:rPr lang="cs-CZ" dirty="0"/>
              <a:t> </a:t>
            </a:r>
            <a:r>
              <a:rPr lang="cs-CZ" dirty="0" err="1"/>
              <a:t>education</a:t>
            </a:r>
            <a:r>
              <a:rPr lang="cs-CZ" dirty="0"/>
              <a:t> </a:t>
            </a:r>
            <a:r>
              <a:rPr lang="cs-CZ" dirty="0" err="1"/>
              <a:t>system</a:t>
            </a:r>
            <a:endParaRPr lang="cs-CZ" dirty="0"/>
          </a:p>
        </p:txBody>
      </p:sp>
    </p:spTree>
    <p:extLst>
      <p:ext uri="{BB962C8B-B14F-4D97-AF65-F5344CB8AC3E}">
        <p14:creationId xmlns:p14="http://schemas.microsoft.com/office/powerpoint/2010/main" val="362558326"/>
      </p:ext>
    </p:extLst>
  </p:cSld>
  <p:clrMapOvr>
    <a:masterClrMapping/>
  </p:clrMapOvr>
  <p:transition spd="med">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sz="2000" cap="none" dirty="0"/>
            </a:br>
            <a:br>
              <a:rPr lang="cs-CZ" sz="2000" cap="none" dirty="0"/>
            </a:br>
            <a:br>
              <a:rPr lang="cs-CZ" sz="2000" cap="none" dirty="0"/>
            </a:br>
            <a:r>
              <a:rPr lang="cs-CZ" sz="2000" dirty="0" err="1"/>
              <a:t>Consequences</a:t>
            </a:r>
            <a:r>
              <a:rPr lang="cs-CZ" sz="2000" dirty="0"/>
              <a:t> </a:t>
            </a:r>
            <a:r>
              <a:rPr lang="cs-CZ" sz="2000" dirty="0" err="1"/>
              <a:t>of</a:t>
            </a:r>
            <a:r>
              <a:rPr lang="cs-CZ" sz="2000" dirty="0"/>
              <a:t> </a:t>
            </a:r>
            <a:r>
              <a:rPr lang="cs-CZ" sz="2000" dirty="0" err="1"/>
              <a:t>segregation</a:t>
            </a:r>
            <a:r>
              <a:rPr lang="cs-CZ" sz="2000" dirty="0"/>
              <a:t>:</a:t>
            </a:r>
            <a:br>
              <a:rPr lang="cs-CZ" sz="2000" dirty="0"/>
            </a:br>
            <a:r>
              <a:rPr lang="cs-CZ" sz="2000" dirty="0" err="1"/>
              <a:t>economic</a:t>
            </a:r>
            <a:endParaRPr lang="cs-CZ" sz="2000" cap="none" dirty="0"/>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pPr/>
              <a:t>19</a:t>
            </a:fld>
            <a:endParaRPr lang="cs-CZ"/>
          </a:p>
        </p:txBody>
      </p:sp>
      <p:sp>
        <p:nvSpPr>
          <p:cNvPr id="4" name="Zástupný symbol pro text 3"/>
          <p:cNvSpPr>
            <a:spLocks noGrp="1"/>
          </p:cNvSpPr>
          <p:nvPr>
            <p:ph type="body" sz="quarter" idx="15"/>
          </p:nvPr>
        </p:nvSpPr>
        <p:spPr/>
        <p:txBody>
          <a:bodyPr/>
          <a:lstStyle/>
          <a:p>
            <a:endParaRPr lang="cs-CZ"/>
          </a:p>
        </p:txBody>
      </p:sp>
      <p:sp>
        <p:nvSpPr>
          <p:cNvPr id="5" name="Zástupný symbol pro text 4"/>
          <p:cNvSpPr>
            <a:spLocks noGrp="1"/>
          </p:cNvSpPr>
          <p:nvPr>
            <p:ph type="body" sz="quarter" idx="16"/>
          </p:nvPr>
        </p:nvSpPr>
        <p:spPr>
          <a:xfrm>
            <a:off x="108066" y="98538"/>
            <a:ext cx="5476001" cy="405266"/>
          </a:xfrm>
        </p:spPr>
        <p:txBody>
          <a:bodyPr>
            <a:noAutofit/>
          </a:bodyPr>
          <a:lstStyle/>
          <a:p>
            <a:r>
              <a:rPr lang="cs-CZ" sz="1800" dirty="0" err="1"/>
              <a:t>Primary</a:t>
            </a:r>
            <a:r>
              <a:rPr lang="cs-CZ" sz="1800" dirty="0"/>
              <a:t> </a:t>
            </a:r>
            <a:r>
              <a:rPr lang="cs-CZ" sz="1800" dirty="0" err="1"/>
              <a:t>schools</a:t>
            </a:r>
            <a:r>
              <a:rPr lang="cs-CZ" sz="1800" dirty="0"/>
              <a:t> </a:t>
            </a:r>
            <a:r>
              <a:rPr lang="cs-CZ" sz="1800" dirty="0" err="1"/>
              <a:t>with</a:t>
            </a:r>
            <a:r>
              <a:rPr lang="cs-CZ" sz="1800" dirty="0"/>
              <a:t> </a:t>
            </a:r>
            <a:r>
              <a:rPr lang="cs-CZ" sz="1800" dirty="0" err="1"/>
              <a:t>high</a:t>
            </a:r>
            <a:r>
              <a:rPr lang="cs-CZ" sz="1800" dirty="0"/>
              <a:t> </a:t>
            </a:r>
            <a:r>
              <a:rPr lang="cs-CZ" sz="1800" dirty="0" err="1"/>
              <a:t>proportion</a:t>
            </a:r>
            <a:r>
              <a:rPr lang="cs-CZ" sz="1800" dirty="0"/>
              <a:t> </a:t>
            </a:r>
            <a:r>
              <a:rPr lang="cs-CZ" sz="1800" dirty="0" err="1"/>
              <a:t>of</a:t>
            </a:r>
            <a:r>
              <a:rPr lang="cs-CZ" sz="1800" dirty="0"/>
              <a:t> Roma </a:t>
            </a:r>
            <a:r>
              <a:rPr lang="cs-CZ" sz="1800" dirty="0" err="1"/>
              <a:t>children</a:t>
            </a:r>
            <a:r>
              <a:rPr lang="cs-CZ" sz="1800" dirty="0"/>
              <a:t> </a:t>
            </a:r>
          </a:p>
        </p:txBody>
      </p:sp>
      <p:sp>
        <p:nvSpPr>
          <p:cNvPr id="6" name="Zástupný symbol pro obsah 5"/>
          <p:cNvSpPr>
            <a:spLocks noGrp="1"/>
          </p:cNvSpPr>
          <p:nvPr>
            <p:ph idx="1"/>
          </p:nvPr>
        </p:nvSpPr>
        <p:spPr/>
        <p:txBody>
          <a:bodyPr>
            <a:normAutofit/>
          </a:bodyPr>
          <a:lstStyle/>
          <a:p>
            <a:pPr marL="457200" indent="-457200">
              <a:buFont typeface="+mj-lt"/>
              <a:buAutoNum type="alphaUcPeriod"/>
            </a:pPr>
            <a:r>
              <a:rPr lang="cs-CZ" dirty="0" err="1"/>
              <a:t>segregation</a:t>
            </a:r>
            <a:r>
              <a:rPr lang="cs-CZ" dirty="0"/>
              <a:t> </a:t>
            </a:r>
            <a:r>
              <a:rPr lang="cs-CZ" dirty="0" err="1"/>
              <a:t>leads</a:t>
            </a:r>
            <a:r>
              <a:rPr lang="cs-CZ" dirty="0"/>
              <a:t> to </a:t>
            </a:r>
            <a:r>
              <a:rPr lang="cs-CZ" dirty="0" err="1"/>
              <a:t>lower</a:t>
            </a:r>
            <a:r>
              <a:rPr lang="cs-CZ" dirty="0"/>
              <a:t> </a:t>
            </a:r>
            <a:r>
              <a:rPr lang="cs-CZ" dirty="0" err="1"/>
              <a:t>economic</a:t>
            </a:r>
            <a:r>
              <a:rPr lang="cs-CZ" dirty="0"/>
              <a:t> </a:t>
            </a:r>
            <a:r>
              <a:rPr lang="cs-CZ" dirty="0" err="1"/>
              <a:t>activity</a:t>
            </a:r>
            <a:r>
              <a:rPr lang="cs-CZ" dirty="0"/>
              <a:t> + </a:t>
            </a:r>
            <a:r>
              <a:rPr lang="cs-CZ" dirty="0" err="1"/>
              <a:t>segregation</a:t>
            </a:r>
            <a:r>
              <a:rPr lang="cs-CZ" dirty="0"/>
              <a:t> </a:t>
            </a:r>
            <a:r>
              <a:rPr lang="cs-CZ" dirty="0" err="1"/>
              <a:t>causes</a:t>
            </a:r>
            <a:r>
              <a:rPr lang="cs-CZ" dirty="0"/>
              <a:t> </a:t>
            </a:r>
            <a:r>
              <a:rPr lang="cs-CZ" dirty="0" err="1"/>
              <a:t>significant</a:t>
            </a:r>
            <a:r>
              <a:rPr lang="cs-CZ" dirty="0"/>
              <a:t> </a:t>
            </a:r>
            <a:r>
              <a:rPr lang="cs-CZ" dirty="0" err="1"/>
              <a:t>losses</a:t>
            </a:r>
            <a:r>
              <a:rPr lang="cs-CZ" dirty="0"/>
              <a:t> </a:t>
            </a:r>
            <a:r>
              <a:rPr lang="cs-CZ" dirty="0" err="1"/>
              <a:t>of</a:t>
            </a:r>
            <a:r>
              <a:rPr lang="cs-CZ" dirty="0"/>
              <a:t> gross </a:t>
            </a:r>
            <a:r>
              <a:rPr lang="cs-CZ" dirty="0" err="1"/>
              <a:t>domestic</a:t>
            </a:r>
            <a:r>
              <a:rPr lang="cs-CZ" dirty="0"/>
              <a:t> </a:t>
            </a:r>
            <a:r>
              <a:rPr lang="cs-CZ" dirty="0" err="1"/>
              <a:t>product</a:t>
            </a:r>
            <a:r>
              <a:rPr lang="cs-CZ" dirty="0"/>
              <a:t> </a:t>
            </a:r>
            <a:r>
              <a:rPr lang="cs-CZ" dirty="0" err="1"/>
              <a:t>of</a:t>
            </a:r>
            <a:r>
              <a:rPr lang="cs-CZ" dirty="0"/>
              <a:t> </a:t>
            </a:r>
            <a:r>
              <a:rPr lang="cs-CZ" dirty="0" err="1"/>
              <a:t>the</a:t>
            </a:r>
            <a:r>
              <a:rPr lang="cs-CZ" dirty="0"/>
              <a:t> Czech Republic</a:t>
            </a:r>
          </a:p>
          <a:p>
            <a:pPr marL="457200" indent="-457200">
              <a:buFont typeface="+mj-lt"/>
              <a:buAutoNum type="alphaUcPeriod"/>
            </a:pPr>
            <a:r>
              <a:rPr lang="cs-CZ" dirty="0" err="1"/>
              <a:t>segregation</a:t>
            </a:r>
            <a:r>
              <a:rPr lang="cs-CZ" dirty="0"/>
              <a:t> </a:t>
            </a:r>
            <a:r>
              <a:rPr lang="cs-CZ" dirty="0" err="1"/>
              <a:t>increases</a:t>
            </a:r>
            <a:r>
              <a:rPr lang="cs-CZ" dirty="0"/>
              <a:t> </a:t>
            </a:r>
            <a:r>
              <a:rPr lang="cs-CZ" dirty="0" err="1"/>
              <a:t>the</a:t>
            </a:r>
            <a:r>
              <a:rPr lang="cs-CZ" dirty="0"/>
              <a:t> </a:t>
            </a:r>
            <a:r>
              <a:rPr lang="cs-CZ" dirty="0" err="1"/>
              <a:t>economic</a:t>
            </a:r>
            <a:r>
              <a:rPr lang="cs-CZ" dirty="0"/>
              <a:t> </a:t>
            </a:r>
            <a:r>
              <a:rPr lang="cs-CZ" dirty="0" err="1"/>
              <a:t>burden</a:t>
            </a:r>
            <a:r>
              <a:rPr lang="cs-CZ" dirty="0"/>
              <a:t> on </a:t>
            </a:r>
            <a:r>
              <a:rPr lang="cs-CZ" dirty="0" err="1"/>
              <a:t>the</a:t>
            </a:r>
            <a:r>
              <a:rPr lang="cs-CZ" dirty="0"/>
              <a:t> </a:t>
            </a:r>
            <a:r>
              <a:rPr lang="cs-CZ" dirty="0" err="1"/>
              <a:t>school</a:t>
            </a:r>
            <a:r>
              <a:rPr lang="cs-CZ" dirty="0"/>
              <a:t> </a:t>
            </a:r>
            <a:r>
              <a:rPr lang="cs-CZ" dirty="0" err="1"/>
              <a:t>founder</a:t>
            </a:r>
            <a:r>
              <a:rPr lang="cs-CZ" dirty="0"/>
              <a:t> (municipality </a:t>
            </a:r>
            <a:r>
              <a:rPr lang="cs-CZ" dirty="0" err="1"/>
              <a:t>or</a:t>
            </a:r>
            <a:r>
              <a:rPr lang="cs-CZ" dirty="0"/>
              <a:t> ministry)</a:t>
            </a:r>
          </a:p>
        </p:txBody>
      </p:sp>
    </p:spTree>
    <p:extLst>
      <p:ext uri="{BB962C8B-B14F-4D97-AF65-F5344CB8AC3E}">
        <p14:creationId xmlns:p14="http://schemas.microsoft.com/office/powerpoint/2010/main" val="1615037378"/>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029154-D157-4F9F-AE4C-C3C312A5E2DB}"/>
              </a:ext>
            </a:extLst>
          </p:cNvPr>
          <p:cNvSpPr>
            <a:spLocks noGrp="1"/>
          </p:cNvSpPr>
          <p:nvPr>
            <p:ph type="ctrTitle"/>
          </p:nvPr>
        </p:nvSpPr>
        <p:spPr/>
        <p:txBody>
          <a:bodyPr/>
          <a:lstStyle/>
          <a:p>
            <a:r>
              <a:rPr lang="cs-CZ" dirty="0" err="1"/>
              <a:t>Desegregation</a:t>
            </a:r>
            <a:r>
              <a:rPr lang="cs-CZ" dirty="0"/>
              <a:t> </a:t>
            </a:r>
            <a:r>
              <a:rPr lang="cs-CZ" dirty="0" err="1"/>
              <a:t>of</a:t>
            </a:r>
            <a:r>
              <a:rPr lang="cs-CZ" dirty="0"/>
              <a:t> </a:t>
            </a:r>
            <a:r>
              <a:rPr lang="cs-CZ" dirty="0" err="1"/>
              <a:t>education</a:t>
            </a:r>
            <a:r>
              <a:rPr lang="cs-CZ" dirty="0"/>
              <a:t> – </a:t>
            </a:r>
            <a:r>
              <a:rPr lang="cs-CZ" dirty="0" err="1"/>
              <a:t>czech</a:t>
            </a:r>
            <a:r>
              <a:rPr lang="cs-CZ" dirty="0"/>
              <a:t> </a:t>
            </a:r>
            <a:r>
              <a:rPr lang="cs-CZ" dirty="0" err="1"/>
              <a:t>republic</a:t>
            </a:r>
            <a:endParaRPr lang="cs-CZ" dirty="0"/>
          </a:p>
        </p:txBody>
      </p:sp>
      <p:sp>
        <p:nvSpPr>
          <p:cNvPr id="3" name="Podnadpis 2">
            <a:extLst>
              <a:ext uri="{FF2B5EF4-FFF2-40B4-BE49-F238E27FC236}">
                <a16:creationId xmlns:a16="http://schemas.microsoft.com/office/drawing/2014/main" id="{1E27DB6C-1ACF-4013-A9E4-BF7E72D9E518}"/>
              </a:ext>
            </a:extLst>
          </p:cNvPr>
          <p:cNvSpPr>
            <a:spLocks noGrp="1"/>
          </p:cNvSpPr>
          <p:nvPr>
            <p:ph type="subTitle" idx="1"/>
          </p:nvPr>
        </p:nvSpPr>
        <p:spPr/>
        <p:txBody>
          <a:bodyPr/>
          <a:lstStyle/>
          <a:p>
            <a:r>
              <a:rPr lang="cs-CZ" dirty="0"/>
              <a:t>Bergen, </a:t>
            </a:r>
            <a:r>
              <a:rPr lang="cs-CZ" dirty="0" err="1"/>
              <a:t>dipa</a:t>
            </a:r>
            <a:endParaRPr lang="cs-CZ" dirty="0"/>
          </a:p>
        </p:txBody>
      </p:sp>
      <p:sp>
        <p:nvSpPr>
          <p:cNvPr id="4" name="Zástupný symbol pro text 3">
            <a:extLst>
              <a:ext uri="{FF2B5EF4-FFF2-40B4-BE49-F238E27FC236}">
                <a16:creationId xmlns:a16="http://schemas.microsoft.com/office/drawing/2014/main" id="{6FF9B8F2-02D4-49C6-947A-DE6B32115170}"/>
              </a:ext>
            </a:extLst>
          </p:cNvPr>
          <p:cNvSpPr>
            <a:spLocks noGrp="1"/>
          </p:cNvSpPr>
          <p:nvPr>
            <p:ph type="body" sz="quarter" idx="10"/>
          </p:nvPr>
        </p:nvSpPr>
        <p:spPr/>
        <p:txBody>
          <a:bodyPr/>
          <a:lstStyle/>
          <a:p>
            <a:r>
              <a:rPr lang="cs-CZ" dirty="0"/>
              <a:t>Jakub Konečný</a:t>
            </a:r>
          </a:p>
          <a:p>
            <a:r>
              <a:rPr lang="cs-CZ" dirty="0"/>
              <a:t>Marek Kosík</a:t>
            </a:r>
          </a:p>
        </p:txBody>
      </p:sp>
      <p:sp>
        <p:nvSpPr>
          <p:cNvPr id="7" name="Zástupný symbol pro text 6">
            <a:extLst>
              <a:ext uri="{FF2B5EF4-FFF2-40B4-BE49-F238E27FC236}">
                <a16:creationId xmlns:a16="http://schemas.microsoft.com/office/drawing/2014/main" id="{AFF1EB3C-17A2-477F-B6CA-C4DBEFC228D9}"/>
              </a:ext>
            </a:extLst>
          </p:cNvPr>
          <p:cNvSpPr>
            <a:spLocks noGrp="1"/>
          </p:cNvSpPr>
          <p:nvPr>
            <p:ph type="body" sz="quarter" idx="13"/>
          </p:nvPr>
        </p:nvSpPr>
        <p:spPr/>
        <p:txBody>
          <a:bodyPr/>
          <a:lstStyle/>
          <a:p>
            <a:r>
              <a:rPr lang="cs-CZ" dirty="0"/>
              <a:t>2024</a:t>
            </a:r>
          </a:p>
        </p:txBody>
      </p:sp>
      <p:pic>
        <p:nvPicPr>
          <p:cNvPr id="10" name="Zástupný symbol pro obrázek 14"/>
          <p:cNvPicPr>
            <a:picLocks noGrp="1" noChangeAspect="1"/>
          </p:cNvPicPr>
          <p:nvPr>
            <p:ph type="pic" sz="quarter" idx="12"/>
          </p:nvPr>
        </p:nvPicPr>
        <p:blipFill rotWithShape="1">
          <a:blip r:embed="rId3" cstate="print">
            <a:extLst>
              <a:ext uri="{28A0092B-C50C-407E-A947-70E740481C1C}">
                <a14:useLocalDpi xmlns:a14="http://schemas.microsoft.com/office/drawing/2010/main" val="0"/>
              </a:ext>
            </a:extLst>
          </a:blip>
          <a:srcRect t="340" b="895"/>
          <a:stretch/>
        </p:blipFill>
        <p:spPr>
          <a:xfrm>
            <a:off x="6323394" y="3040864"/>
            <a:ext cx="2820606" cy="1967234"/>
          </a:xfrm>
        </p:spPr>
      </p:pic>
      <p:pic>
        <p:nvPicPr>
          <p:cNvPr id="12" name="Obrázek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7785" y="3040865"/>
            <a:ext cx="2789185" cy="1967233"/>
          </a:xfrm>
          <a:prstGeom prst="rect">
            <a:avLst/>
          </a:prstGeom>
        </p:spPr>
      </p:pic>
      <p:pic>
        <p:nvPicPr>
          <p:cNvPr id="13" name="Zástupný symbol pro obrázek 17"/>
          <p:cNvPicPr>
            <a:picLocks noGrp="1" noChangeAspect="1"/>
          </p:cNvPicPr>
          <p:nvPr>
            <p:ph type="pic" sz="quarter" idx="11"/>
          </p:nvPr>
        </p:nvPicPr>
        <p:blipFill rotWithShape="1">
          <a:blip r:embed="rId5" cstate="print">
            <a:extLst>
              <a:ext uri="{28A0092B-C50C-407E-A947-70E740481C1C}">
                <a14:useLocalDpi xmlns:a14="http://schemas.microsoft.com/office/drawing/2010/main" val="0"/>
              </a:ext>
            </a:extLst>
          </a:blip>
          <a:srcRect t="863" b="1470"/>
          <a:stretch/>
        </p:blipFill>
        <p:spPr>
          <a:xfrm>
            <a:off x="0" y="3046333"/>
            <a:ext cx="3021361" cy="1961765"/>
          </a:xfrm>
        </p:spPr>
      </p:pic>
    </p:spTree>
    <p:extLst>
      <p:ext uri="{BB962C8B-B14F-4D97-AF65-F5344CB8AC3E}">
        <p14:creationId xmlns:p14="http://schemas.microsoft.com/office/powerpoint/2010/main" val="686359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sz="2000" cap="none" dirty="0"/>
            </a:br>
            <a:br>
              <a:rPr lang="cs-CZ" sz="2000" cap="none" dirty="0"/>
            </a:br>
            <a:br>
              <a:rPr lang="cs-CZ" sz="2000" cap="none" dirty="0"/>
            </a:br>
            <a:r>
              <a:rPr lang="cs-CZ" sz="2000" dirty="0" err="1"/>
              <a:t>Definition</a:t>
            </a:r>
            <a:r>
              <a:rPr lang="cs-CZ" sz="2000" dirty="0"/>
              <a:t> </a:t>
            </a:r>
            <a:r>
              <a:rPr lang="cs-CZ" sz="2000" dirty="0" err="1"/>
              <a:t>of</a:t>
            </a:r>
            <a:r>
              <a:rPr lang="cs-CZ" sz="2000" dirty="0"/>
              <a:t> </a:t>
            </a:r>
            <a:r>
              <a:rPr lang="cs-CZ" sz="2000" dirty="0" err="1"/>
              <a:t>the</a:t>
            </a:r>
            <a:r>
              <a:rPr lang="cs-CZ" sz="2000" dirty="0"/>
              <a:t> </a:t>
            </a:r>
            <a:r>
              <a:rPr lang="cs-CZ" sz="2000" dirty="0" err="1"/>
              <a:t>situation</a:t>
            </a:r>
            <a:r>
              <a:rPr lang="cs-CZ" sz="2000" dirty="0"/>
              <a:t>: </a:t>
            </a:r>
            <a:r>
              <a:rPr lang="cs-CZ" sz="2000" dirty="0" err="1"/>
              <a:t>the</a:t>
            </a:r>
            <a:r>
              <a:rPr lang="cs-CZ" sz="2000" dirty="0"/>
              <a:t> </a:t>
            </a:r>
            <a:r>
              <a:rPr lang="cs-CZ" sz="2000" dirty="0" err="1"/>
              <a:t>schools</a:t>
            </a:r>
            <a:r>
              <a:rPr lang="cs-CZ" sz="2000" dirty="0"/>
              <a:t>' </a:t>
            </a:r>
            <a:r>
              <a:rPr lang="cs-CZ" sz="2000" dirty="0" err="1"/>
              <a:t>view</a:t>
            </a:r>
            <a:r>
              <a:rPr lang="cs-CZ" sz="2000" dirty="0"/>
              <a:t> </a:t>
            </a:r>
            <a:br>
              <a:rPr lang="cs-CZ" sz="2000" dirty="0"/>
            </a:br>
            <a:r>
              <a:rPr lang="cs-CZ" sz="2000" dirty="0"/>
              <a:t>on joint </a:t>
            </a:r>
            <a:r>
              <a:rPr lang="cs-CZ" sz="2000" dirty="0" err="1"/>
              <a:t>learning</a:t>
            </a:r>
            <a:endParaRPr lang="cs-CZ" sz="2000" cap="none" dirty="0"/>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pPr/>
              <a:t>20</a:t>
            </a:fld>
            <a:endParaRPr lang="cs-CZ"/>
          </a:p>
        </p:txBody>
      </p:sp>
      <p:sp>
        <p:nvSpPr>
          <p:cNvPr id="4" name="Zástupný symbol pro text 3"/>
          <p:cNvSpPr>
            <a:spLocks noGrp="1"/>
          </p:cNvSpPr>
          <p:nvPr>
            <p:ph type="body" sz="quarter" idx="15"/>
          </p:nvPr>
        </p:nvSpPr>
        <p:spPr/>
        <p:txBody>
          <a:bodyPr/>
          <a:lstStyle/>
          <a:p>
            <a:endParaRPr lang="cs-CZ"/>
          </a:p>
        </p:txBody>
      </p:sp>
      <p:sp>
        <p:nvSpPr>
          <p:cNvPr id="5" name="Zástupný symbol pro text 4"/>
          <p:cNvSpPr>
            <a:spLocks noGrp="1"/>
          </p:cNvSpPr>
          <p:nvPr>
            <p:ph type="body" sz="quarter" idx="16"/>
          </p:nvPr>
        </p:nvSpPr>
        <p:spPr>
          <a:xfrm>
            <a:off x="108066" y="98538"/>
            <a:ext cx="5476001" cy="405266"/>
          </a:xfrm>
        </p:spPr>
        <p:txBody>
          <a:bodyPr>
            <a:noAutofit/>
          </a:bodyPr>
          <a:lstStyle/>
          <a:p>
            <a:r>
              <a:rPr lang="cs-CZ" sz="1800" dirty="0" err="1"/>
              <a:t>Primary</a:t>
            </a:r>
            <a:r>
              <a:rPr lang="cs-CZ" sz="1800" dirty="0"/>
              <a:t> </a:t>
            </a:r>
            <a:r>
              <a:rPr lang="cs-CZ" sz="1800" dirty="0" err="1"/>
              <a:t>schools</a:t>
            </a:r>
            <a:r>
              <a:rPr lang="cs-CZ" sz="1800" dirty="0"/>
              <a:t> </a:t>
            </a:r>
            <a:r>
              <a:rPr lang="cs-CZ" sz="1800" dirty="0" err="1"/>
              <a:t>with</a:t>
            </a:r>
            <a:r>
              <a:rPr lang="cs-CZ" sz="1800" dirty="0"/>
              <a:t> </a:t>
            </a:r>
            <a:r>
              <a:rPr lang="cs-CZ" sz="1800" dirty="0" err="1"/>
              <a:t>high</a:t>
            </a:r>
            <a:r>
              <a:rPr lang="cs-CZ" sz="1800" dirty="0"/>
              <a:t> </a:t>
            </a:r>
            <a:r>
              <a:rPr lang="cs-CZ" sz="1800" dirty="0" err="1"/>
              <a:t>proportion</a:t>
            </a:r>
            <a:r>
              <a:rPr lang="cs-CZ" sz="1800" dirty="0"/>
              <a:t> </a:t>
            </a:r>
            <a:r>
              <a:rPr lang="cs-CZ" sz="1800" dirty="0" err="1"/>
              <a:t>of</a:t>
            </a:r>
            <a:r>
              <a:rPr lang="cs-CZ" sz="1800" dirty="0"/>
              <a:t> Roma </a:t>
            </a:r>
            <a:r>
              <a:rPr lang="cs-CZ" sz="1800" dirty="0" err="1"/>
              <a:t>children</a:t>
            </a:r>
            <a:r>
              <a:rPr lang="cs-CZ" sz="1800" dirty="0"/>
              <a:t> </a:t>
            </a:r>
          </a:p>
        </p:txBody>
      </p:sp>
      <p:sp>
        <p:nvSpPr>
          <p:cNvPr id="7" name="Zástupný symbol pro obsah 7"/>
          <p:cNvSpPr>
            <a:spLocks noGrp="1"/>
          </p:cNvSpPr>
          <p:nvPr>
            <p:ph idx="1"/>
          </p:nvPr>
        </p:nvSpPr>
        <p:spPr/>
        <p:txBody>
          <a:bodyPr>
            <a:normAutofit/>
          </a:bodyPr>
          <a:lstStyle/>
          <a:p>
            <a:r>
              <a:rPr lang="cs-CZ" i="1" dirty="0"/>
              <a:t>I don't want to </a:t>
            </a:r>
            <a:r>
              <a:rPr lang="cs-CZ" b="1" i="1" dirty="0"/>
              <a:t>talk about ethnicity</a:t>
            </a:r>
            <a:r>
              <a:rPr lang="cs-CZ" i="1" dirty="0"/>
              <a:t>, as I said, </a:t>
            </a:r>
            <a:r>
              <a:rPr lang="cs-CZ" b="1" i="1" dirty="0"/>
              <a:t>I don't want to talk about ethnicity</a:t>
            </a:r>
            <a:r>
              <a:rPr lang="cs-CZ" i="1" dirty="0"/>
              <a:t>, I think we're going to talk about socially disadvantaged children rather than Romani children, aren't we, even though they are Romani children, of course. For me, the important thing is that they are socially disadvantaged, not that they are Roma. </a:t>
            </a:r>
            <a:endParaRPr lang="cs-CZ" dirty="0"/>
          </a:p>
          <a:p>
            <a:r>
              <a:rPr lang="cs-CZ" dirty="0"/>
              <a:t>		Representative of school A (more than 75% Roma pupils)</a:t>
            </a:r>
          </a:p>
          <a:p>
            <a:endParaRPr lang="cs-CZ" i="1" dirty="0"/>
          </a:p>
        </p:txBody>
      </p:sp>
    </p:spTree>
    <p:extLst>
      <p:ext uri="{BB962C8B-B14F-4D97-AF65-F5344CB8AC3E}">
        <p14:creationId xmlns:p14="http://schemas.microsoft.com/office/powerpoint/2010/main" val="3950563041"/>
      </p:ext>
    </p:extLst>
  </p:cSld>
  <p:clrMapOvr>
    <a:masterClrMapping/>
  </p:clrMapOvr>
  <p:transition spd="med">
    <p:pul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sz="2000" cap="none" dirty="0"/>
            </a:br>
            <a:br>
              <a:rPr lang="cs-CZ" sz="2000" cap="none" dirty="0"/>
            </a:br>
            <a:br>
              <a:rPr lang="cs-CZ" sz="2000" cap="none" dirty="0"/>
            </a:br>
            <a:r>
              <a:rPr lang="cs-CZ" sz="2000" dirty="0" err="1"/>
              <a:t>Acceptability</a:t>
            </a:r>
            <a:r>
              <a:rPr lang="cs-CZ" sz="2000" dirty="0"/>
              <a:t> </a:t>
            </a:r>
            <a:r>
              <a:rPr lang="cs-CZ" sz="2000" dirty="0" err="1"/>
              <a:t>of</a:t>
            </a:r>
            <a:r>
              <a:rPr lang="cs-CZ" sz="2000" dirty="0"/>
              <a:t> </a:t>
            </a:r>
            <a:r>
              <a:rPr lang="cs-CZ" sz="2000" dirty="0" err="1"/>
              <a:t>separate</a:t>
            </a:r>
            <a:r>
              <a:rPr lang="cs-CZ" sz="2000" dirty="0"/>
              <a:t> </a:t>
            </a:r>
            <a:br>
              <a:rPr lang="cs-CZ" sz="2000" dirty="0"/>
            </a:br>
            <a:r>
              <a:rPr lang="cs-CZ" sz="2000" dirty="0" err="1"/>
              <a:t>Education</a:t>
            </a:r>
            <a:r>
              <a:rPr lang="cs-CZ" sz="2000" dirty="0"/>
              <a:t>: </a:t>
            </a:r>
            <a:r>
              <a:rPr lang="cs-CZ" sz="2000" dirty="0" err="1"/>
              <a:t>the</a:t>
            </a:r>
            <a:r>
              <a:rPr lang="cs-CZ" sz="2000" dirty="0"/>
              <a:t> </a:t>
            </a:r>
            <a:r>
              <a:rPr lang="cs-CZ" sz="2000" dirty="0" err="1"/>
              <a:t>view</a:t>
            </a:r>
            <a:r>
              <a:rPr lang="cs-CZ" sz="2000" dirty="0"/>
              <a:t> </a:t>
            </a:r>
            <a:r>
              <a:rPr lang="cs-CZ" sz="2000" dirty="0" err="1"/>
              <a:t>of</a:t>
            </a:r>
            <a:r>
              <a:rPr lang="cs-CZ" sz="2000" dirty="0"/>
              <a:t> </a:t>
            </a:r>
            <a:r>
              <a:rPr lang="cs-CZ" sz="2000" dirty="0" err="1"/>
              <a:t>schools</a:t>
            </a:r>
            <a:r>
              <a:rPr lang="cs-CZ" sz="2000" dirty="0"/>
              <a:t> </a:t>
            </a:r>
            <a:endParaRPr lang="cs-CZ" sz="2000" cap="none" dirty="0"/>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pPr/>
              <a:t>21</a:t>
            </a:fld>
            <a:endParaRPr lang="cs-CZ"/>
          </a:p>
        </p:txBody>
      </p:sp>
      <p:sp>
        <p:nvSpPr>
          <p:cNvPr id="4" name="Zástupný symbol pro text 3"/>
          <p:cNvSpPr>
            <a:spLocks noGrp="1"/>
          </p:cNvSpPr>
          <p:nvPr>
            <p:ph type="body" sz="quarter" idx="15"/>
          </p:nvPr>
        </p:nvSpPr>
        <p:spPr/>
        <p:txBody>
          <a:bodyPr/>
          <a:lstStyle/>
          <a:p>
            <a:endParaRPr lang="cs-CZ"/>
          </a:p>
        </p:txBody>
      </p:sp>
      <p:sp>
        <p:nvSpPr>
          <p:cNvPr id="5" name="Zástupný symbol pro text 4"/>
          <p:cNvSpPr>
            <a:spLocks noGrp="1"/>
          </p:cNvSpPr>
          <p:nvPr>
            <p:ph type="body" sz="quarter" idx="16"/>
          </p:nvPr>
        </p:nvSpPr>
        <p:spPr>
          <a:xfrm>
            <a:off x="108066" y="98538"/>
            <a:ext cx="5476001" cy="405266"/>
          </a:xfrm>
        </p:spPr>
        <p:txBody>
          <a:bodyPr>
            <a:noAutofit/>
          </a:bodyPr>
          <a:lstStyle/>
          <a:p>
            <a:r>
              <a:rPr lang="cs-CZ" sz="1800" dirty="0" err="1"/>
              <a:t>Primary</a:t>
            </a:r>
            <a:r>
              <a:rPr lang="cs-CZ" sz="1800" dirty="0"/>
              <a:t> </a:t>
            </a:r>
            <a:r>
              <a:rPr lang="cs-CZ" sz="1800" dirty="0" err="1"/>
              <a:t>schools</a:t>
            </a:r>
            <a:r>
              <a:rPr lang="cs-CZ" sz="1800" dirty="0"/>
              <a:t> </a:t>
            </a:r>
            <a:r>
              <a:rPr lang="cs-CZ" sz="1800" dirty="0" err="1"/>
              <a:t>with</a:t>
            </a:r>
            <a:r>
              <a:rPr lang="cs-CZ" sz="1800" dirty="0"/>
              <a:t> </a:t>
            </a:r>
            <a:r>
              <a:rPr lang="cs-CZ" sz="1800" dirty="0" err="1"/>
              <a:t>high</a:t>
            </a:r>
            <a:r>
              <a:rPr lang="cs-CZ" sz="1800" dirty="0"/>
              <a:t> </a:t>
            </a:r>
            <a:r>
              <a:rPr lang="cs-CZ" sz="1800" dirty="0" err="1"/>
              <a:t>proportion</a:t>
            </a:r>
            <a:r>
              <a:rPr lang="cs-CZ" sz="1800" dirty="0"/>
              <a:t> </a:t>
            </a:r>
            <a:r>
              <a:rPr lang="cs-CZ" sz="1800" dirty="0" err="1"/>
              <a:t>of</a:t>
            </a:r>
            <a:r>
              <a:rPr lang="cs-CZ" sz="1800" dirty="0"/>
              <a:t> Roma </a:t>
            </a:r>
            <a:r>
              <a:rPr lang="cs-CZ" sz="1800" dirty="0" err="1"/>
              <a:t>children</a:t>
            </a:r>
            <a:r>
              <a:rPr lang="cs-CZ" sz="1800" dirty="0"/>
              <a:t> </a:t>
            </a:r>
          </a:p>
        </p:txBody>
      </p:sp>
      <p:sp>
        <p:nvSpPr>
          <p:cNvPr id="6" name="Zástupný symbol pro obsah 5"/>
          <p:cNvSpPr>
            <a:spLocks noGrp="1"/>
          </p:cNvSpPr>
          <p:nvPr>
            <p:ph idx="1"/>
          </p:nvPr>
        </p:nvSpPr>
        <p:spPr/>
        <p:txBody>
          <a:bodyPr>
            <a:normAutofit/>
          </a:bodyPr>
          <a:lstStyle/>
          <a:p>
            <a:r>
              <a:rPr lang="cs-CZ" i="1" dirty="0"/>
              <a:t>I </a:t>
            </a:r>
            <a:r>
              <a:rPr lang="cs-CZ" i="1" dirty="0" err="1"/>
              <a:t>don't</a:t>
            </a:r>
            <a:r>
              <a:rPr lang="cs-CZ" i="1" dirty="0"/>
              <a:t> </a:t>
            </a:r>
            <a:r>
              <a:rPr lang="cs-CZ" i="1" dirty="0" err="1"/>
              <a:t>have</a:t>
            </a:r>
            <a:r>
              <a:rPr lang="cs-CZ" i="1" dirty="0"/>
              <a:t> a </a:t>
            </a:r>
            <a:r>
              <a:rPr lang="cs-CZ" i="1" dirty="0" err="1"/>
              <a:t>cure</a:t>
            </a:r>
            <a:r>
              <a:rPr lang="cs-CZ" i="1" dirty="0"/>
              <a:t> </a:t>
            </a:r>
            <a:r>
              <a:rPr lang="cs-CZ" i="1" dirty="0" err="1"/>
              <a:t>for</a:t>
            </a:r>
            <a:r>
              <a:rPr lang="cs-CZ" i="1" dirty="0"/>
              <a:t> </a:t>
            </a:r>
            <a:r>
              <a:rPr lang="cs-CZ" i="1" dirty="0" err="1"/>
              <a:t>all</a:t>
            </a:r>
            <a:r>
              <a:rPr lang="cs-CZ" i="1" dirty="0"/>
              <a:t> </a:t>
            </a:r>
            <a:r>
              <a:rPr lang="cs-CZ" i="1" dirty="0" err="1"/>
              <a:t>this</a:t>
            </a:r>
            <a:r>
              <a:rPr lang="cs-CZ" i="1" dirty="0"/>
              <a:t>. </a:t>
            </a:r>
            <a:r>
              <a:rPr lang="cs-CZ" i="1" dirty="0" err="1"/>
              <a:t>For</a:t>
            </a:r>
            <a:r>
              <a:rPr lang="cs-CZ" i="1" dirty="0"/>
              <a:t> </a:t>
            </a:r>
            <a:r>
              <a:rPr lang="cs-CZ" i="1" dirty="0" err="1"/>
              <a:t>me</a:t>
            </a:r>
            <a:r>
              <a:rPr lang="cs-CZ" i="1" dirty="0"/>
              <a:t> </a:t>
            </a:r>
            <a:r>
              <a:rPr lang="cs-CZ" i="1" dirty="0" err="1"/>
              <a:t>it's</a:t>
            </a:r>
            <a:r>
              <a:rPr lang="cs-CZ" i="1" dirty="0"/>
              <a:t>, </a:t>
            </a:r>
            <a:r>
              <a:rPr lang="cs-CZ" i="1" dirty="0" err="1"/>
              <a:t>for</a:t>
            </a:r>
            <a:r>
              <a:rPr lang="cs-CZ" i="1" dirty="0"/>
              <a:t> </a:t>
            </a:r>
            <a:r>
              <a:rPr lang="cs-CZ" i="1" dirty="0" err="1"/>
              <a:t>me</a:t>
            </a:r>
            <a:r>
              <a:rPr lang="cs-CZ" i="1" dirty="0"/>
              <a:t> </a:t>
            </a:r>
            <a:r>
              <a:rPr lang="cs-CZ" i="1" dirty="0" err="1"/>
              <a:t>it's</a:t>
            </a:r>
            <a:r>
              <a:rPr lang="cs-CZ" i="1" dirty="0"/>
              <a:t>... </a:t>
            </a:r>
            <a:r>
              <a:rPr lang="cs-CZ" i="1" dirty="0" err="1"/>
              <a:t>It</a:t>
            </a:r>
            <a:r>
              <a:rPr lang="cs-CZ" i="1" dirty="0"/>
              <a:t> just </a:t>
            </a:r>
            <a:r>
              <a:rPr lang="cs-CZ" i="1" dirty="0" err="1"/>
              <a:t>seems</a:t>
            </a:r>
            <a:r>
              <a:rPr lang="cs-CZ" i="1" dirty="0"/>
              <a:t> </a:t>
            </a:r>
            <a:r>
              <a:rPr lang="cs-CZ" i="1" dirty="0" err="1"/>
              <a:t>like</a:t>
            </a:r>
            <a:r>
              <a:rPr lang="cs-CZ" i="1" dirty="0"/>
              <a:t> </a:t>
            </a:r>
            <a:r>
              <a:rPr lang="cs-CZ" b="1" i="1" dirty="0" err="1"/>
              <a:t>vanity</a:t>
            </a:r>
            <a:r>
              <a:rPr lang="cs-CZ" b="1" i="1" dirty="0"/>
              <a:t> </a:t>
            </a:r>
            <a:r>
              <a:rPr lang="cs-CZ" i="1" dirty="0"/>
              <a:t>to </a:t>
            </a:r>
            <a:r>
              <a:rPr lang="cs-CZ" i="1" dirty="0" err="1"/>
              <a:t>me</a:t>
            </a:r>
            <a:r>
              <a:rPr lang="cs-CZ" i="1" dirty="0"/>
              <a:t> </a:t>
            </a:r>
            <a:r>
              <a:rPr lang="cs-CZ" i="1" dirty="0" err="1"/>
              <a:t>anymore</a:t>
            </a:r>
            <a:r>
              <a:rPr lang="cs-CZ" i="1" dirty="0"/>
              <a:t>. I </a:t>
            </a:r>
            <a:r>
              <a:rPr lang="cs-CZ" i="1" dirty="0" err="1"/>
              <a:t>know</a:t>
            </a:r>
            <a:r>
              <a:rPr lang="cs-CZ" i="1" dirty="0"/>
              <a:t> </a:t>
            </a:r>
            <a:r>
              <a:rPr lang="cs-CZ" i="1" dirty="0" err="1"/>
              <a:t>it</a:t>
            </a:r>
            <a:r>
              <a:rPr lang="cs-CZ" i="1" dirty="0"/>
              <a:t> </a:t>
            </a:r>
            <a:r>
              <a:rPr lang="cs-CZ" i="1" dirty="0" err="1"/>
              <a:t>would</a:t>
            </a:r>
            <a:r>
              <a:rPr lang="cs-CZ" i="1" dirty="0"/>
              <a:t> </a:t>
            </a:r>
            <a:r>
              <a:rPr lang="cs-CZ" i="1" dirty="0" err="1"/>
              <a:t>have</a:t>
            </a:r>
            <a:r>
              <a:rPr lang="cs-CZ" i="1" dirty="0"/>
              <a:t> </a:t>
            </a:r>
            <a:r>
              <a:rPr lang="cs-CZ" i="1" dirty="0" err="1"/>
              <a:t>been</a:t>
            </a:r>
            <a:r>
              <a:rPr lang="cs-CZ" i="1" dirty="0"/>
              <a:t> </a:t>
            </a:r>
            <a:r>
              <a:rPr lang="cs-CZ" i="1" dirty="0" err="1"/>
              <a:t>better</a:t>
            </a:r>
            <a:r>
              <a:rPr lang="cs-CZ" i="1" dirty="0"/>
              <a:t>, </a:t>
            </a:r>
            <a:r>
              <a:rPr lang="cs-CZ" i="1" dirty="0" err="1"/>
              <a:t>what</a:t>
            </a:r>
            <a:r>
              <a:rPr lang="cs-CZ" i="1" dirty="0"/>
              <a:t> </a:t>
            </a:r>
            <a:r>
              <a:rPr lang="cs-CZ" i="1" dirty="0" err="1"/>
              <a:t>we</a:t>
            </a:r>
            <a:r>
              <a:rPr lang="cs-CZ" i="1" dirty="0"/>
              <a:t> </a:t>
            </a:r>
            <a:r>
              <a:rPr lang="cs-CZ" i="1" dirty="0" err="1"/>
              <a:t>experienced</a:t>
            </a:r>
            <a:r>
              <a:rPr lang="cs-CZ" i="1" dirty="0"/>
              <a:t> </a:t>
            </a:r>
            <a:r>
              <a:rPr lang="cs-CZ" i="1" dirty="0" err="1"/>
              <a:t>here</a:t>
            </a:r>
            <a:r>
              <a:rPr lang="cs-CZ" i="1" dirty="0"/>
              <a:t> </a:t>
            </a:r>
            <a:r>
              <a:rPr lang="cs-CZ" i="1" dirty="0" err="1"/>
              <a:t>the</a:t>
            </a:r>
            <a:r>
              <a:rPr lang="cs-CZ" i="1" dirty="0"/>
              <a:t> </a:t>
            </a:r>
            <a:r>
              <a:rPr lang="cs-CZ" i="1" dirty="0" err="1"/>
              <a:t>beginning</a:t>
            </a:r>
            <a:r>
              <a:rPr lang="cs-CZ" i="1" dirty="0"/>
              <a:t> </a:t>
            </a:r>
            <a:r>
              <a:rPr lang="cs-CZ" dirty="0"/>
              <a:t>[</a:t>
            </a:r>
            <a:r>
              <a:rPr lang="cs-CZ" dirty="0" err="1"/>
              <a:t>when</a:t>
            </a:r>
            <a:r>
              <a:rPr lang="cs-CZ" dirty="0"/>
              <a:t> a </a:t>
            </a:r>
            <a:r>
              <a:rPr lang="cs-CZ" dirty="0" err="1"/>
              <a:t>large</a:t>
            </a:r>
            <a:r>
              <a:rPr lang="cs-CZ" dirty="0"/>
              <a:t> </a:t>
            </a:r>
            <a:r>
              <a:rPr lang="cs-CZ" dirty="0" err="1"/>
              <a:t>proportion</a:t>
            </a:r>
            <a:r>
              <a:rPr lang="cs-CZ" dirty="0"/>
              <a:t> </a:t>
            </a:r>
            <a:r>
              <a:rPr lang="cs-CZ" dirty="0" err="1"/>
              <a:t>of</a:t>
            </a:r>
            <a:r>
              <a:rPr lang="cs-CZ" dirty="0"/>
              <a:t> non-Roma </a:t>
            </a:r>
            <a:r>
              <a:rPr lang="cs-CZ" dirty="0" err="1"/>
              <a:t>pupils</a:t>
            </a:r>
            <a:r>
              <a:rPr lang="cs-CZ" dirty="0"/>
              <a:t> </a:t>
            </a:r>
            <a:r>
              <a:rPr lang="cs-CZ" dirty="0" err="1"/>
              <a:t>attended</a:t>
            </a:r>
            <a:r>
              <a:rPr lang="cs-CZ" dirty="0"/>
              <a:t> </a:t>
            </a:r>
            <a:r>
              <a:rPr lang="cs-CZ" dirty="0" err="1"/>
              <a:t>the</a:t>
            </a:r>
            <a:r>
              <a:rPr lang="cs-CZ" dirty="0"/>
              <a:t> </a:t>
            </a:r>
            <a:r>
              <a:rPr lang="cs-CZ" dirty="0" err="1"/>
              <a:t>school</a:t>
            </a:r>
            <a:r>
              <a:rPr lang="cs-CZ" dirty="0"/>
              <a:t> - </a:t>
            </a:r>
            <a:r>
              <a:rPr lang="cs-CZ" dirty="0" err="1"/>
              <a:t>author's</a:t>
            </a:r>
            <a:r>
              <a:rPr lang="cs-CZ" dirty="0"/>
              <a:t> </a:t>
            </a:r>
            <a:r>
              <a:rPr lang="cs-CZ" dirty="0" err="1"/>
              <a:t>note</a:t>
            </a:r>
            <a:r>
              <a:rPr lang="cs-CZ" dirty="0"/>
              <a:t>] </a:t>
            </a:r>
            <a:r>
              <a:rPr lang="cs-CZ" i="1" dirty="0" err="1"/>
              <a:t>when</a:t>
            </a:r>
            <a:r>
              <a:rPr lang="cs-CZ" i="1" dirty="0"/>
              <a:t> </a:t>
            </a:r>
            <a:r>
              <a:rPr lang="cs-CZ" i="1" dirty="0" err="1"/>
              <a:t>we</a:t>
            </a:r>
            <a:r>
              <a:rPr lang="cs-CZ" i="1" dirty="0"/>
              <a:t> </a:t>
            </a:r>
            <a:r>
              <a:rPr lang="cs-CZ" i="1" dirty="0" err="1"/>
              <a:t>started</a:t>
            </a:r>
            <a:r>
              <a:rPr lang="cs-CZ" i="1" dirty="0"/>
              <a:t> </a:t>
            </a:r>
            <a:r>
              <a:rPr lang="cs-CZ" i="1" dirty="0" err="1"/>
              <a:t>here</a:t>
            </a:r>
            <a:r>
              <a:rPr lang="cs-CZ" i="1" dirty="0"/>
              <a:t> </a:t>
            </a:r>
            <a:r>
              <a:rPr lang="cs-CZ" i="1" dirty="0" err="1"/>
              <a:t>was</a:t>
            </a:r>
            <a:r>
              <a:rPr lang="cs-CZ" i="1" dirty="0"/>
              <a:t> </a:t>
            </a:r>
            <a:r>
              <a:rPr lang="cs-CZ" i="1" dirty="0" err="1"/>
              <a:t>better</a:t>
            </a:r>
            <a:r>
              <a:rPr lang="cs-CZ" i="1" dirty="0"/>
              <a:t>. [...] But </a:t>
            </a:r>
            <a:r>
              <a:rPr lang="cs-CZ" b="1" i="1" dirty="0" err="1"/>
              <a:t>how</a:t>
            </a:r>
            <a:r>
              <a:rPr lang="cs-CZ" b="1" i="1" dirty="0"/>
              <a:t> do </a:t>
            </a:r>
            <a:r>
              <a:rPr lang="cs-CZ" b="1" i="1" dirty="0" err="1"/>
              <a:t>we</a:t>
            </a:r>
            <a:r>
              <a:rPr lang="cs-CZ" b="1" i="1" dirty="0"/>
              <a:t> reverse </a:t>
            </a:r>
            <a:r>
              <a:rPr lang="cs-CZ" b="1" i="1" dirty="0" err="1"/>
              <a:t>it</a:t>
            </a:r>
            <a:r>
              <a:rPr lang="cs-CZ" b="1" i="1" dirty="0"/>
              <a:t> </a:t>
            </a:r>
            <a:r>
              <a:rPr lang="cs-CZ" b="1" i="1" dirty="0" err="1"/>
              <a:t>now</a:t>
            </a:r>
            <a:r>
              <a:rPr lang="cs-CZ" b="1" i="1" dirty="0"/>
              <a:t> </a:t>
            </a:r>
            <a:r>
              <a:rPr lang="cs-CZ" i="1" dirty="0" err="1"/>
              <a:t>that</a:t>
            </a:r>
            <a:r>
              <a:rPr lang="cs-CZ" i="1" dirty="0"/>
              <a:t> </a:t>
            </a:r>
            <a:r>
              <a:rPr lang="cs-CZ" i="1" dirty="0" err="1"/>
              <a:t>we've</a:t>
            </a:r>
            <a:r>
              <a:rPr lang="cs-CZ" i="1" dirty="0"/>
              <a:t> </a:t>
            </a:r>
            <a:r>
              <a:rPr lang="cs-CZ" i="1" dirty="0" err="1"/>
              <a:t>reached</a:t>
            </a:r>
            <a:r>
              <a:rPr lang="cs-CZ" i="1" dirty="0"/>
              <a:t> </a:t>
            </a:r>
            <a:r>
              <a:rPr lang="cs-CZ" i="1" dirty="0" err="1"/>
              <a:t>this</a:t>
            </a:r>
            <a:r>
              <a:rPr lang="cs-CZ" i="1" dirty="0"/>
              <a:t> point, </a:t>
            </a:r>
            <a:r>
              <a:rPr lang="cs-CZ" i="1" dirty="0" err="1"/>
              <a:t>how</a:t>
            </a:r>
            <a:r>
              <a:rPr lang="cs-CZ" i="1" dirty="0"/>
              <a:t> do </a:t>
            </a:r>
            <a:r>
              <a:rPr lang="cs-CZ" i="1" dirty="0" err="1"/>
              <a:t>we</a:t>
            </a:r>
            <a:r>
              <a:rPr lang="cs-CZ" i="1" dirty="0"/>
              <a:t> reverse </a:t>
            </a:r>
            <a:r>
              <a:rPr lang="cs-CZ" i="1" dirty="0" err="1"/>
              <a:t>it</a:t>
            </a:r>
            <a:r>
              <a:rPr lang="cs-CZ" i="1" dirty="0"/>
              <a:t> </a:t>
            </a:r>
            <a:r>
              <a:rPr lang="cs-CZ" i="1" dirty="0" err="1"/>
              <a:t>back</a:t>
            </a:r>
            <a:r>
              <a:rPr lang="cs-CZ" i="1" dirty="0"/>
              <a:t>? [...]...</a:t>
            </a:r>
            <a:r>
              <a:rPr lang="cs-CZ" i="1" dirty="0" err="1"/>
              <a:t>because</a:t>
            </a:r>
            <a:r>
              <a:rPr lang="cs-CZ" i="1" dirty="0"/>
              <a:t> </a:t>
            </a:r>
            <a:r>
              <a:rPr lang="cs-CZ" i="1" dirty="0" err="1"/>
              <a:t>of</a:t>
            </a:r>
            <a:r>
              <a:rPr lang="cs-CZ" i="1" dirty="0"/>
              <a:t> </a:t>
            </a:r>
            <a:r>
              <a:rPr lang="cs-CZ" i="1" dirty="0" err="1"/>
              <a:t>course</a:t>
            </a:r>
            <a:r>
              <a:rPr lang="cs-CZ" i="1" dirty="0"/>
              <a:t> </a:t>
            </a:r>
            <a:r>
              <a:rPr lang="cs-CZ" i="1" dirty="0" err="1"/>
              <a:t>I've</a:t>
            </a:r>
            <a:r>
              <a:rPr lang="cs-CZ" i="1" dirty="0"/>
              <a:t> </a:t>
            </a:r>
            <a:r>
              <a:rPr lang="cs-CZ" i="1" dirty="0" err="1"/>
              <a:t>been</a:t>
            </a:r>
            <a:r>
              <a:rPr lang="cs-CZ" i="1" dirty="0"/>
              <a:t> </a:t>
            </a:r>
            <a:r>
              <a:rPr lang="cs-CZ" i="1" dirty="0" err="1"/>
              <a:t>facing</a:t>
            </a:r>
            <a:r>
              <a:rPr lang="cs-CZ" i="1" dirty="0"/>
              <a:t> these </a:t>
            </a:r>
            <a:r>
              <a:rPr lang="cs-CZ" i="1" dirty="0" err="1"/>
              <a:t>questions</a:t>
            </a:r>
            <a:r>
              <a:rPr lang="cs-CZ" i="1" dirty="0"/>
              <a:t> </a:t>
            </a:r>
            <a:r>
              <a:rPr lang="cs-CZ" i="1" dirty="0" err="1"/>
              <a:t>for</a:t>
            </a:r>
            <a:r>
              <a:rPr lang="cs-CZ" i="1" dirty="0"/>
              <a:t> a </a:t>
            </a:r>
            <a:r>
              <a:rPr lang="cs-CZ" i="1" dirty="0" err="1"/>
              <a:t>few</a:t>
            </a:r>
            <a:r>
              <a:rPr lang="cs-CZ" i="1" dirty="0"/>
              <a:t> </a:t>
            </a:r>
            <a:r>
              <a:rPr lang="cs-CZ" i="1" dirty="0" err="1"/>
              <a:t>years</a:t>
            </a:r>
            <a:r>
              <a:rPr lang="cs-CZ" i="1" dirty="0"/>
              <a:t> </a:t>
            </a:r>
            <a:r>
              <a:rPr lang="cs-CZ" i="1" dirty="0" err="1"/>
              <a:t>now</a:t>
            </a:r>
            <a:r>
              <a:rPr lang="cs-CZ" i="1" dirty="0"/>
              <a:t>, </a:t>
            </a:r>
            <a:r>
              <a:rPr lang="cs-CZ" i="1" dirty="0" err="1"/>
              <a:t>what</a:t>
            </a:r>
            <a:r>
              <a:rPr lang="cs-CZ" i="1" dirty="0"/>
              <a:t> to do </a:t>
            </a:r>
            <a:r>
              <a:rPr lang="cs-CZ" i="1" dirty="0" err="1"/>
              <a:t>here</a:t>
            </a:r>
            <a:r>
              <a:rPr lang="cs-CZ" i="1" dirty="0"/>
              <a:t>? I </a:t>
            </a:r>
            <a:r>
              <a:rPr lang="cs-CZ" i="1" dirty="0" err="1"/>
              <a:t>basically</a:t>
            </a:r>
            <a:r>
              <a:rPr lang="cs-CZ" i="1" dirty="0"/>
              <a:t> </a:t>
            </a:r>
            <a:r>
              <a:rPr lang="cs-CZ" b="1" i="1" dirty="0" err="1"/>
              <a:t>don't</a:t>
            </a:r>
            <a:r>
              <a:rPr lang="cs-CZ" b="1" i="1" dirty="0"/>
              <a:t> </a:t>
            </a:r>
            <a:r>
              <a:rPr lang="cs-CZ" b="1" i="1" dirty="0" err="1"/>
              <a:t>know</a:t>
            </a:r>
            <a:r>
              <a:rPr lang="cs-CZ" b="1" i="1" dirty="0"/>
              <a:t> </a:t>
            </a:r>
            <a:r>
              <a:rPr lang="cs-CZ" b="1" i="1" dirty="0" err="1"/>
              <a:t>what</a:t>
            </a:r>
            <a:r>
              <a:rPr lang="cs-CZ" b="1" i="1" dirty="0"/>
              <a:t> to do</a:t>
            </a:r>
            <a:r>
              <a:rPr lang="cs-CZ" i="1" dirty="0"/>
              <a:t>, </a:t>
            </a:r>
            <a:r>
              <a:rPr lang="cs-CZ" i="1" dirty="0" err="1"/>
              <a:t>well</a:t>
            </a:r>
            <a:r>
              <a:rPr lang="cs-CZ" i="1" dirty="0"/>
              <a:t>.</a:t>
            </a:r>
            <a:endParaRPr lang="cs-CZ" dirty="0"/>
          </a:p>
          <a:p>
            <a:r>
              <a:rPr lang="cs-CZ" dirty="0"/>
              <a:t>	</a:t>
            </a:r>
            <a:r>
              <a:rPr lang="cs-CZ" dirty="0" err="1"/>
              <a:t>Representative</a:t>
            </a:r>
            <a:r>
              <a:rPr lang="cs-CZ" dirty="0"/>
              <a:t> </a:t>
            </a:r>
            <a:r>
              <a:rPr lang="cs-CZ" dirty="0" err="1"/>
              <a:t>of</a:t>
            </a:r>
            <a:r>
              <a:rPr lang="cs-CZ" dirty="0"/>
              <a:t> </a:t>
            </a:r>
            <a:r>
              <a:rPr lang="cs-CZ" dirty="0" err="1"/>
              <a:t>school</a:t>
            </a:r>
            <a:r>
              <a:rPr lang="cs-CZ" dirty="0"/>
              <a:t> D (more </a:t>
            </a:r>
            <a:r>
              <a:rPr lang="cs-CZ" dirty="0" err="1"/>
              <a:t>than</a:t>
            </a:r>
            <a:r>
              <a:rPr lang="cs-CZ" dirty="0"/>
              <a:t> 75% Roma </a:t>
            </a:r>
            <a:r>
              <a:rPr lang="cs-CZ" dirty="0" err="1"/>
              <a:t>pupils</a:t>
            </a:r>
            <a:r>
              <a:rPr lang="cs-CZ" dirty="0"/>
              <a:t>) </a:t>
            </a:r>
          </a:p>
        </p:txBody>
      </p:sp>
    </p:spTree>
    <p:extLst>
      <p:ext uri="{BB962C8B-B14F-4D97-AF65-F5344CB8AC3E}">
        <p14:creationId xmlns:p14="http://schemas.microsoft.com/office/powerpoint/2010/main" val="3683448256"/>
      </p:ext>
    </p:extLst>
  </p:cSld>
  <p:clrMapOvr>
    <a:masterClrMapping/>
  </p:clrMapOvr>
  <p:transition spd="med">
    <p:pull/>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ro obsah 7"/>
          <p:cNvSpPr>
            <a:spLocks noGrp="1"/>
          </p:cNvSpPr>
          <p:nvPr>
            <p:ph idx="1"/>
          </p:nvPr>
        </p:nvSpPr>
        <p:spPr/>
        <p:txBody>
          <a:bodyPr>
            <a:normAutofit fontScale="92500" lnSpcReduction="10000"/>
          </a:bodyPr>
          <a:lstStyle/>
          <a:p>
            <a:r>
              <a:rPr lang="cs-CZ" sz="2800" i="1" dirty="0"/>
              <a:t>They like the school and that's why the parents </a:t>
            </a:r>
            <a:r>
              <a:rPr lang="cs-CZ" sz="2800" i="1" dirty="0" err="1"/>
              <a:t>put them here</a:t>
            </a:r>
            <a:r>
              <a:rPr lang="cs-CZ" sz="2800" i="1" dirty="0"/>
              <a:t>, because they </a:t>
            </a:r>
            <a:r>
              <a:rPr lang="cs-CZ" sz="2800" b="1" i="1" dirty="0"/>
              <a:t>don't feel comfortable in the mainstream schools</a:t>
            </a:r>
            <a:r>
              <a:rPr lang="cs-CZ" sz="2800" i="1" dirty="0"/>
              <a:t>. They, if maybe somebody transfers from us, it happens routinely, every year we put some kids there, just capable kids, most of them come back to us because the pressure of the majority society won't stop there. You know very well that there is simply an </a:t>
            </a:r>
            <a:r>
              <a:rPr lang="cs-CZ" sz="2800" b="1" i="1" dirty="0"/>
              <a:t>aversion </a:t>
            </a:r>
            <a:r>
              <a:rPr lang="cs-CZ" sz="2800" i="1" dirty="0"/>
              <a:t>in our society</a:t>
            </a:r>
            <a:r>
              <a:rPr lang="cs-CZ" sz="2800" b="1" i="1" dirty="0"/>
              <a:t>, strong</a:t>
            </a:r>
            <a:r>
              <a:rPr lang="cs-CZ" sz="2800" i="1" dirty="0"/>
              <a:t>. [...] Like personally I think it's just not a bad thing that these kids are like together, they want to be together. </a:t>
            </a:r>
            <a:r>
              <a:rPr lang="cs-CZ" sz="2800" dirty="0"/>
              <a:t>	</a:t>
            </a:r>
          </a:p>
          <a:p>
            <a:r>
              <a:rPr lang="cs-CZ" sz="2800" dirty="0"/>
              <a:t>	</a:t>
            </a:r>
          </a:p>
          <a:p>
            <a:pPr algn="r"/>
            <a:r>
              <a:rPr lang="cs-CZ" sz="2800" dirty="0"/>
              <a:t>Representative of school D (more than 75% Roma pupils) </a:t>
            </a:r>
          </a:p>
          <a:p>
            <a:pPr marL="393700" indent="-457200">
              <a:buFont typeface="Arial" panose="020B0604020202020204" pitchFamily="34" charset="0"/>
              <a:buChar char="•"/>
            </a:pPr>
            <a:endParaRPr lang="cs-CZ" sz="2800" dirty="0"/>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t>22</a:t>
            </a:fld>
            <a:endParaRPr lang="cs-CZ"/>
          </a:p>
        </p:txBody>
      </p:sp>
      <p:sp>
        <p:nvSpPr>
          <p:cNvPr id="2" name="Nadpis 1"/>
          <p:cNvSpPr>
            <a:spLocks noGrp="1"/>
          </p:cNvSpPr>
          <p:nvPr>
            <p:ph type="title"/>
          </p:nvPr>
        </p:nvSpPr>
        <p:spPr/>
        <p:txBody>
          <a:bodyPr/>
          <a:lstStyle/>
          <a:p>
            <a:br>
              <a:rPr lang="cs-CZ" sz="3200" cap="none" dirty="0"/>
            </a:br>
            <a:endParaRPr lang="cs-CZ" dirty="0"/>
          </a:p>
        </p:txBody>
      </p:sp>
      <p:sp>
        <p:nvSpPr>
          <p:cNvPr id="4" name="Obdélník 3"/>
          <p:cNvSpPr/>
          <p:nvPr/>
        </p:nvSpPr>
        <p:spPr>
          <a:xfrm>
            <a:off x="241069" y="46247"/>
            <a:ext cx="4572000" cy="646331"/>
          </a:xfrm>
          <a:prstGeom prst="rect">
            <a:avLst/>
          </a:prstGeom>
        </p:spPr>
        <p:txBody>
          <a:bodyPr>
            <a:spAutoFit/>
          </a:bodyPr>
          <a:lstStyle/>
          <a:p>
            <a:r>
              <a:rPr lang="cs-CZ" b="1" dirty="0" err="1">
                <a:solidFill>
                  <a:schemeClr val="bg1"/>
                </a:solidFill>
              </a:rPr>
              <a:t>Primary</a:t>
            </a:r>
            <a:r>
              <a:rPr lang="cs-CZ" b="1" dirty="0">
                <a:solidFill>
                  <a:schemeClr val="bg1"/>
                </a:solidFill>
              </a:rPr>
              <a:t> </a:t>
            </a:r>
            <a:r>
              <a:rPr lang="cs-CZ" b="1" dirty="0" err="1">
                <a:solidFill>
                  <a:schemeClr val="bg1"/>
                </a:solidFill>
              </a:rPr>
              <a:t>schools</a:t>
            </a:r>
            <a:r>
              <a:rPr lang="cs-CZ" b="1" dirty="0">
                <a:solidFill>
                  <a:schemeClr val="bg1"/>
                </a:solidFill>
              </a:rPr>
              <a:t> </a:t>
            </a:r>
            <a:r>
              <a:rPr lang="cs-CZ" b="1" dirty="0" err="1">
                <a:solidFill>
                  <a:schemeClr val="bg1"/>
                </a:solidFill>
              </a:rPr>
              <a:t>with</a:t>
            </a:r>
            <a:r>
              <a:rPr lang="cs-CZ" b="1" dirty="0">
                <a:solidFill>
                  <a:schemeClr val="bg1"/>
                </a:solidFill>
              </a:rPr>
              <a:t> </a:t>
            </a:r>
            <a:r>
              <a:rPr lang="cs-CZ" b="1" dirty="0" err="1">
                <a:solidFill>
                  <a:schemeClr val="bg1"/>
                </a:solidFill>
              </a:rPr>
              <a:t>high</a:t>
            </a:r>
            <a:r>
              <a:rPr lang="cs-CZ" b="1" dirty="0">
                <a:solidFill>
                  <a:schemeClr val="bg1"/>
                </a:solidFill>
              </a:rPr>
              <a:t> </a:t>
            </a:r>
            <a:r>
              <a:rPr lang="cs-CZ" b="1" dirty="0" err="1">
                <a:solidFill>
                  <a:schemeClr val="bg1"/>
                </a:solidFill>
              </a:rPr>
              <a:t>proportion</a:t>
            </a:r>
            <a:r>
              <a:rPr lang="cs-CZ" b="1" dirty="0">
                <a:solidFill>
                  <a:schemeClr val="bg1"/>
                </a:solidFill>
              </a:rPr>
              <a:t> </a:t>
            </a:r>
            <a:r>
              <a:rPr lang="cs-CZ" b="1" dirty="0" err="1">
                <a:solidFill>
                  <a:schemeClr val="bg1"/>
                </a:solidFill>
              </a:rPr>
              <a:t>of</a:t>
            </a:r>
            <a:r>
              <a:rPr lang="cs-CZ" b="1" dirty="0">
                <a:solidFill>
                  <a:schemeClr val="bg1"/>
                </a:solidFill>
              </a:rPr>
              <a:t> Roma </a:t>
            </a:r>
            <a:r>
              <a:rPr lang="cs-CZ" b="1" dirty="0" err="1">
                <a:solidFill>
                  <a:schemeClr val="bg1"/>
                </a:solidFill>
              </a:rPr>
              <a:t>children</a:t>
            </a:r>
            <a:r>
              <a:rPr lang="cs-CZ" b="1" dirty="0">
                <a:solidFill>
                  <a:schemeClr val="bg1"/>
                </a:solidFill>
              </a:rPr>
              <a:t> </a:t>
            </a:r>
          </a:p>
        </p:txBody>
      </p:sp>
      <p:sp>
        <p:nvSpPr>
          <p:cNvPr id="5" name="Obdélník 4"/>
          <p:cNvSpPr/>
          <p:nvPr/>
        </p:nvSpPr>
        <p:spPr>
          <a:xfrm>
            <a:off x="241069" y="692578"/>
            <a:ext cx="4572000" cy="646331"/>
          </a:xfrm>
          <a:prstGeom prst="rect">
            <a:avLst/>
          </a:prstGeom>
        </p:spPr>
        <p:txBody>
          <a:bodyPr>
            <a:spAutoFit/>
          </a:bodyPr>
          <a:lstStyle/>
          <a:p>
            <a:r>
              <a:rPr lang="cs-CZ" b="1" cap="all" dirty="0" err="1">
                <a:solidFill>
                  <a:prstClr val="white"/>
                </a:solidFill>
                <a:ea typeface="+mj-ea"/>
                <a:cs typeface="+mj-cs"/>
              </a:rPr>
              <a:t>Acceptability</a:t>
            </a:r>
            <a:r>
              <a:rPr lang="cs-CZ" b="1" cap="all" dirty="0">
                <a:solidFill>
                  <a:prstClr val="white"/>
                </a:solidFill>
                <a:ea typeface="+mj-ea"/>
                <a:cs typeface="+mj-cs"/>
              </a:rPr>
              <a:t> </a:t>
            </a:r>
            <a:r>
              <a:rPr lang="cs-CZ" b="1" cap="all" dirty="0" err="1">
                <a:solidFill>
                  <a:prstClr val="white"/>
                </a:solidFill>
                <a:ea typeface="+mj-ea"/>
                <a:cs typeface="+mj-cs"/>
              </a:rPr>
              <a:t>of</a:t>
            </a:r>
            <a:r>
              <a:rPr lang="cs-CZ" b="1" cap="all" dirty="0">
                <a:solidFill>
                  <a:prstClr val="white"/>
                </a:solidFill>
                <a:ea typeface="+mj-ea"/>
                <a:cs typeface="+mj-cs"/>
              </a:rPr>
              <a:t> </a:t>
            </a:r>
            <a:r>
              <a:rPr lang="cs-CZ" b="1" cap="all" dirty="0" err="1">
                <a:solidFill>
                  <a:prstClr val="white"/>
                </a:solidFill>
                <a:ea typeface="+mj-ea"/>
                <a:cs typeface="+mj-cs"/>
              </a:rPr>
              <a:t>separate</a:t>
            </a:r>
            <a:r>
              <a:rPr lang="cs-CZ" b="1" cap="all" dirty="0">
                <a:solidFill>
                  <a:prstClr val="white"/>
                </a:solidFill>
                <a:ea typeface="+mj-ea"/>
                <a:cs typeface="+mj-cs"/>
              </a:rPr>
              <a:t> </a:t>
            </a:r>
            <a:br>
              <a:rPr lang="cs-CZ" b="1" cap="all" dirty="0">
                <a:solidFill>
                  <a:prstClr val="white"/>
                </a:solidFill>
                <a:ea typeface="+mj-ea"/>
                <a:cs typeface="+mj-cs"/>
              </a:rPr>
            </a:br>
            <a:r>
              <a:rPr lang="cs-CZ" b="1" cap="all" dirty="0" err="1">
                <a:solidFill>
                  <a:prstClr val="white"/>
                </a:solidFill>
                <a:ea typeface="+mj-ea"/>
                <a:cs typeface="+mj-cs"/>
              </a:rPr>
              <a:t>Education</a:t>
            </a:r>
            <a:r>
              <a:rPr lang="cs-CZ" b="1" cap="all" dirty="0">
                <a:solidFill>
                  <a:prstClr val="white"/>
                </a:solidFill>
                <a:ea typeface="+mj-ea"/>
                <a:cs typeface="+mj-cs"/>
              </a:rPr>
              <a:t>: </a:t>
            </a:r>
            <a:r>
              <a:rPr lang="cs-CZ" b="1" cap="all" dirty="0" err="1">
                <a:solidFill>
                  <a:prstClr val="white"/>
                </a:solidFill>
                <a:ea typeface="+mj-ea"/>
                <a:cs typeface="+mj-cs"/>
              </a:rPr>
              <a:t>the</a:t>
            </a:r>
            <a:r>
              <a:rPr lang="cs-CZ" b="1" cap="all" dirty="0">
                <a:solidFill>
                  <a:prstClr val="white"/>
                </a:solidFill>
                <a:ea typeface="+mj-ea"/>
                <a:cs typeface="+mj-cs"/>
              </a:rPr>
              <a:t> </a:t>
            </a:r>
            <a:r>
              <a:rPr lang="cs-CZ" b="1" cap="all" dirty="0" err="1">
                <a:solidFill>
                  <a:prstClr val="white"/>
                </a:solidFill>
                <a:ea typeface="+mj-ea"/>
                <a:cs typeface="+mj-cs"/>
              </a:rPr>
              <a:t>view</a:t>
            </a:r>
            <a:r>
              <a:rPr lang="cs-CZ" b="1" cap="all" dirty="0">
                <a:solidFill>
                  <a:prstClr val="white"/>
                </a:solidFill>
                <a:ea typeface="+mj-ea"/>
                <a:cs typeface="+mj-cs"/>
              </a:rPr>
              <a:t> </a:t>
            </a:r>
            <a:r>
              <a:rPr lang="cs-CZ" b="1" cap="all" dirty="0" err="1">
                <a:solidFill>
                  <a:prstClr val="white"/>
                </a:solidFill>
                <a:ea typeface="+mj-ea"/>
                <a:cs typeface="+mj-cs"/>
              </a:rPr>
              <a:t>of</a:t>
            </a:r>
            <a:r>
              <a:rPr lang="cs-CZ" b="1" cap="all" dirty="0">
                <a:solidFill>
                  <a:prstClr val="white"/>
                </a:solidFill>
                <a:ea typeface="+mj-ea"/>
                <a:cs typeface="+mj-cs"/>
              </a:rPr>
              <a:t> </a:t>
            </a:r>
            <a:r>
              <a:rPr lang="cs-CZ" b="1" cap="all" dirty="0" err="1">
                <a:solidFill>
                  <a:prstClr val="white"/>
                </a:solidFill>
                <a:ea typeface="+mj-ea"/>
                <a:cs typeface="+mj-cs"/>
              </a:rPr>
              <a:t>schools</a:t>
            </a:r>
            <a:endParaRPr lang="cs-CZ" b="1" dirty="0">
              <a:solidFill>
                <a:schemeClr val="bg1"/>
              </a:solidFill>
            </a:endParaRPr>
          </a:p>
        </p:txBody>
      </p:sp>
    </p:spTree>
    <p:extLst>
      <p:ext uri="{BB962C8B-B14F-4D97-AF65-F5344CB8AC3E}">
        <p14:creationId xmlns:p14="http://schemas.microsoft.com/office/powerpoint/2010/main" val="15238466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br>
              <a:rPr lang="cs-CZ" dirty="0"/>
            </a:br>
            <a:br>
              <a:rPr lang="cs-CZ" dirty="0"/>
            </a:br>
            <a:r>
              <a:rPr lang="cs-CZ" sz="1800" dirty="0" err="1"/>
              <a:t>Causes</a:t>
            </a:r>
            <a:r>
              <a:rPr lang="cs-CZ" sz="1800" dirty="0"/>
              <a:t> of segregation</a:t>
            </a:r>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t>23</a:t>
            </a:fld>
            <a:endParaRPr lang="cs-CZ"/>
          </a:p>
        </p:txBody>
      </p:sp>
      <p:sp>
        <p:nvSpPr>
          <p:cNvPr id="6" name="Zástupný symbol pro obsah 5"/>
          <p:cNvSpPr>
            <a:spLocks noGrp="1"/>
          </p:cNvSpPr>
          <p:nvPr>
            <p:ph idx="1"/>
          </p:nvPr>
        </p:nvSpPr>
        <p:spPr>
          <a:xfrm>
            <a:off x="628650" y="1678676"/>
            <a:ext cx="7945391" cy="4439706"/>
          </a:xfrm>
        </p:spPr>
        <p:txBody>
          <a:bodyPr>
            <a:noAutofit/>
          </a:bodyPr>
          <a:lstStyle/>
          <a:p>
            <a:pPr marL="342900" lvl="0" indent="-342900">
              <a:buFont typeface="Arial" panose="020B0604020202020204" pitchFamily="34" charset="0"/>
              <a:buChar char="•"/>
            </a:pPr>
            <a:r>
              <a:rPr lang="cs-CZ" dirty="0"/>
              <a:t>segregation in housing </a:t>
            </a:r>
          </a:p>
          <a:p>
            <a:pPr marL="342900" lvl="0" indent="-342900">
              <a:buFont typeface="Arial" panose="020B0604020202020204" pitchFamily="34" charset="0"/>
              <a:buChar char="•"/>
            </a:pPr>
            <a:r>
              <a:rPr lang="cs-CZ" dirty="0"/>
              <a:t>inaction or inappropriate intervention by the founder </a:t>
            </a:r>
          </a:p>
          <a:p>
            <a:pPr marL="342900" lvl="0" indent="-342900">
              <a:buFont typeface="Arial" panose="020B0604020202020204" pitchFamily="34" charset="0"/>
              <a:buChar char="•"/>
            </a:pPr>
            <a:r>
              <a:rPr lang="cs-CZ" dirty="0"/>
              <a:t>disapproval of some parents (especially non-Roma parents) for joint education</a:t>
            </a:r>
          </a:p>
          <a:p>
            <a:pPr marL="342900" lvl="0" indent="-342900">
              <a:buFont typeface="Arial" panose="020B0604020202020204" pitchFamily="34" charset="0"/>
              <a:buChar char="•"/>
            </a:pPr>
            <a:r>
              <a:rPr lang="cs-CZ" dirty="0"/>
              <a:t>unwillingness and/or unpreparedness of some schools to accept Romani pupils</a:t>
            </a:r>
          </a:p>
          <a:p>
            <a:pPr marL="342900" lvl="0" indent="-342900">
              <a:buFont typeface="Arial" panose="020B0604020202020204" pitchFamily="34" charset="0"/>
              <a:buChar char="•"/>
            </a:pPr>
            <a:r>
              <a:rPr lang="cs-CZ" dirty="0" err="1"/>
              <a:t>placing</a:t>
            </a:r>
            <a:r>
              <a:rPr lang="cs-CZ" dirty="0"/>
              <a:t> pupils with higher support needs in segregated schools</a:t>
            </a:r>
          </a:p>
          <a:p>
            <a:pPr marL="342900" lvl="0" indent="-342900">
              <a:buFont typeface="Arial" panose="020B0604020202020204" pitchFamily="34" charset="0"/>
              <a:buChar char="•"/>
            </a:pPr>
            <a:r>
              <a:rPr lang="cs-CZ" dirty="0"/>
              <a:t>the absence of a systemic solution and its political support</a:t>
            </a:r>
          </a:p>
          <a:p>
            <a:endParaRPr lang="cs-CZ" sz="1600" i="1" dirty="0"/>
          </a:p>
          <a:p>
            <a:endParaRPr lang="cs-CZ" sz="1600" dirty="0"/>
          </a:p>
        </p:txBody>
      </p:sp>
      <p:sp>
        <p:nvSpPr>
          <p:cNvPr id="5" name="Obdélník 4"/>
          <p:cNvSpPr/>
          <p:nvPr/>
        </p:nvSpPr>
        <p:spPr>
          <a:xfrm>
            <a:off x="241069" y="46247"/>
            <a:ext cx="4572000" cy="646331"/>
          </a:xfrm>
          <a:prstGeom prst="rect">
            <a:avLst/>
          </a:prstGeom>
        </p:spPr>
        <p:txBody>
          <a:bodyPr>
            <a:spAutoFit/>
          </a:bodyPr>
          <a:lstStyle/>
          <a:p>
            <a:r>
              <a:rPr lang="cs-CZ" b="1" dirty="0" err="1">
                <a:solidFill>
                  <a:schemeClr val="bg1"/>
                </a:solidFill>
              </a:rPr>
              <a:t>Primary</a:t>
            </a:r>
            <a:r>
              <a:rPr lang="cs-CZ" b="1" dirty="0">
                <a:solidFill>
                  <a:schemeClr val="bg1"/>
                </a:solidFill>
              </a:rPr>
              <a:t> </a:t>
            </a:r>
            <a:r>
              <a:rPr lang="cs-CZ" b="1" dirty="0" err="1">
                <a:solidFill>
                  <a:schemeClr val="bg1"/>
                </a:solidFill>
              </a:rPr>
              <a:t>schools</a:t>
            </a:r>
            <a:r>
              <a:rPr lang="cs-CZ" b="1" dirty="0">
                <a:solidFill>
                  <a:schemeClr val="bg1"/>
                </a:solidFill>
              </a:rPr>
              <a:t> </a:t>
            </a:r>
            <a:r>
              <a:rPr lang="cs-CZ" b="1" dirty="0" err="1">
                <a:solidFill>
                  <a:schemeClr val="bg1"/>
                </a:solidFill>
              </a:rPr>
              <a:t>with</a:t>
            </a:r>
            <a:r>
              <a:rPr lang="cs-CZ" b="1" dirty="0">
                <a:solidFill>
                  <a:schemeClr val="bg1"/>
                </a:solidFill>
              </a:rPr>
              <a:t> </a:t>
            </a:r>
            <a:r>
              <a:rPr lang="cs-CZ" b="1" dirty="0" err="1">
                <a:solidFill>
                  <a:schemeClr val="bg1"/>
                </a:solidFill>
              </a:rPr>
              <a:t>high</a:t>
            </a:r>
            <a:r>
              <a:rPr lang="cs-CZ" b="1" dirty="0">
                <a:solidFill>
                  <a:schemeClr val="bg1"/>
                </a:solidFill>
              </a:rPr>
              <a:t> </a:t>
            </a:r>
            <a:r>
              <a:rPr lang="cs-CZ" b="1" dirty="0" err="1">
                <a:solidFill>
                  <a:schemeClr val="bg1"/>
                </a:solidFill>
              </a:rPr>
              <a:t>proportion</a:t>
            </a:r>
            <a:r>
              <a:rPr lang="cs-CZ" b="1" dirty="0">
                <a:solidFill>
                  <a:schemeClr val="bg1"/>
                </a:solidFill>
              </a:rPr>
              <a:t> </a:t>
            </a:r>
            <a:r>
              <a:rPr lang="cs-CZ" b="1" dirty="0" err="1">
                <a:solidFill>
                  <a:schemeClr val="bg1"/>
                </a:solidFill>
              </a:rPr>
              <a:t>of</a:t>
            </a:r>
            <a:r>
              <a:rPr lang="cs-CZ" b="1" dirty="0">
                <a:solidFill>
                  <a:schemeClr val="bg1"/>
                </a:solidFill>
              </a:rPr>
              <a:t> Roma </a:t>
            </a:r>
            <a:r>
              <a:rPr lang="cs-CZ" b="1" dirty="0" err="1">
                <a:solidFill>
                  <a:schemeClr val="bg1"/>
                </a:solidFill>
              </a:rPr>
              <a:t>children</a:t>
            </a:r>
            <a:r>
              <a:rPr lang="cs-CZ" b="1" dirty="0">
                <a:solidFill>
                  <a:schemeClr val="bg1"/>
                </a:solidFill>
              </a:rPr>
              <a:t> </a:t>
            </a:r>
          </a:p>
        </p:txBody>
      </p:sp>
    </p:spTree>
    <p:extLst>
      <p:ext uri="{BB962C8B-B14F-4D97-AF65-F5344CB8AC3E}">
        <p14:creationId xmlns:p14="http://schemas.microsoft.com/office/powerpoint/2010/main" val="11446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err="1"/>
              <a:t>Causes</a:t>
            </a:r>
            <a:r>
              <a:rPr lang="cs-CZ" sz="2400" dirty="0"/>
              <a:t> of segregation</a:t>
            </a:r>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t>24</a:t>
            </a:fld>
            <a:endParaRPr lang="cs-CZ"/>
          </a:p>
        </p:txBody>
      </p:sp>
      <p:sp>
        <p:nvSpPr>
          <p:cNvPr id="5" name="Zástupný symbol pro text 4"/>
          <p:cNvSpPr>
            <a:spLocks noGrp="1"/>
          </p:cNvSpPr>
          <p:nvPr>
            <p:ph type="body" sz="quarter" idx="16"/>
          </p:nvPr>
        </p:nvSpPr>
        <p:spPr/>
        <p:txBody>
          <a:bodyPr>
            <a:noAutofit/>
          </a:bodyPr>
          <a:lstStyle/>
          <a:p>
            <a:r>
              <a:rPr lang="cs-CZ" sz="2200" dirty="0"/>
              <a:t>Segregation in housing</a:t>
            </a:r>
          </a:p>
        </p:txBody>
      </p:sp>
      <p:sp>
        <p:nvSpPr>
          <p:cNvPr id="6" name="Zástupný symbol pro obsah 5"/>
          <p:cNvSpPr>
            <a:spLocks noGrp="1"/>
          </p:cNvSpPr>
          <p:nvPr>
            <p:ph idx="1"/>
          </p:nvPr>
        </p:nvSpPr>
        <p:spPr/>
        <p:txBody>
          <a:bodyPr>
            <a:normAutofit lnSpcReduction="10000"/>
          </a:bodyPr>
          <a:lstStyle/>
          <a:p>
            <a:pPr algn="just"/>
            <a:r>
              <a:rPr lang="cs-CZ" sz="2800" i="1" dirty="0"/>
              <a:t>When I started teaching here, it was an all-majority school. [...] Because the area is the way it is, it </a:t>
            </a:r>
            <a:r>
              <a:rPr lang="cs-CZ" sz="2800" b="1" i="1" dirty="0"/>
              <a:t>was settled mainly by Romani citizens</a:t>
            </a:r>
            <a:r>
              <a:rPr lang="cs-CZ" sz="2800" i="1" dirty="0"/>
              <a:t>. So what happened was that we were their catchment school, so most of the children started coming to our school, and in the period of five years, when the majority of the Roma children were here, of course the majority children went to the nearest schools in the area.</a:t>
            </a:r>
          </a:p>
          <a:p>
            <a:pPr algn="just"/>
            <a:endParaRPr lang="cs-CZ" sz="2800" i="1" dirty="0"/>
          </a:p>
          <a:p>
            <a:pPr algn="r"/>
            <a:r>
              <a:rPr lang="cs-CZ" sz="2800" dirty="0"/>
              <a:t>Representative of school C (more than 75% Roma pupils)</a:t>
            </a:r>
          </a:p>
          <a:p>
            <a:pPr algn="just"/>
            <a:endParaRPr lang="cs-CZ" sz="2000" dirty="0"/>
          </a:p>
          <a:p>
            <a:pPr algn="just"/>
            <a:endParaRPr lang="cs-CZ" sz="2000" dirty="0"/>
          </a:p>
        </p:txBody>
      </p:sp>
    </p:spTree>
    <p:extLst>
      <p:ext uri="{BB962C8B-B14F-4D97-AF65-F5344CB8AC3E}">
        <p14:creationId xmlns:p14="http://schemas.microsoft.com/office/powerpoint/2010/main" val="39818572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t>Causes of segregation</a:t>
            </a:r>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t>25</a:t>
            </a:fld>
            <a:endParaRPr lang="cs-CZ"/>
          </a:p>
        </p:txBody>
      </p:sp>
      <p:sp>
        <p:nvSpPr>
          <p:cNvPr id="5" name="Zástupný symbol pro text 4"/>
          <p:cNvSpPr>
            <a:spLocks noGrp="1"/>
          </p:cNvSpPr>
          <p:nvPr>
            <p:ph type="body" sz="quarter" idx="16"/>
          </p:nvPr>
        </p:nvSpPr>
        <p:spPr>
          <a:xfrm>
            <a:off x="569957" y="871622"/>
            <a:ext cx="5774884" cy="405266"/>
          </a:xfrm>
        </p:spPr>
        <p:txBody>
          <a:bodyPr>
            <a:normAutofit fontScale="40000" lnSpcReduction="20000"/>
          </a:bodyPr>
          <a:lstStyle/>
          <a:p>
            <a:r>
              <a:rPr lang="cs-CZ" sz="4600" dirty="0"/>
              <a:t>Inaction or inappropriate intervention by the founder </a:t>
            </a:r>
          </a:p>
          <a:p>
            <a:endParaRPr lang="cs-CZ" dirty="0"/>
          </a:p>
        </p:txBody>
      </p:sp>
      <p:sp>
        <p:nvSpPr>
          <p:cNvPr id="6" name="Zástupný symbol pro obsah 5"/>
          <p:cNvSpPr>
            <a:spLocks noGrp="1"/>
          </p:cNvSpPr>
          <p:nvPr>
            <p:ph idx="1"/>
          </p:nvPr>
        </p:nvSpPr>
        <p:spPr/>
        <p:txBody>
          <a:bodyPr>
            <a:normAutofit fontScale="77500" lnSpcReduction="20000"/>
          </a:bodyPr>
          <a:lstStyle/>
          <a:p>
            <a:endParaRPr lang="cs-CZ" dirty="0"/>
          </a:p>
          <a:p>
            <a:r>
              <a:rPr lang="cs-CZ" sz="3100" b="1" i="1" dirty="0"/>
              <a:t>No one can help us with this situation. </a:t>
            </a:r>
            <a:r>
              <a:rPr lang="cs-CZ" sz="3100" i="1" dirty="0"/>
              <a:t>No one. We have tried to appeal to the </a:t>
            </a:r>
            <a:r>
              <a:rPr lang="cs-CZ" sz="3100" b="1" i="1" dirty="0"/>
              <a:t>founder</a:t>
            </a:r>
            <a:r>
              <a:rPr lang="cs-CZ" sz="3100" i="1" dirty="0"/>
              <a:t>, and there have been several requests to change the catchment areas so that it would be fairer [...] There is no political will.</a:t>
            </a:r>
          </a:p>
          <a:p>
            <a:pPr algn="r"/>
            <a:r>
              <a:rPr lang="cs-CZ" sz="3100" dirty="0"/>
              <a:t>Representative of school G (5-34 % of Roma pupils)</a:t>
            </a:r>
          </a:p>
          <a:p>
            <a:pPr algn="r"/>
            <a:endParaRPr lang="cs-CZ" sz="3100" dirty="0"/>
          </a:p>
          <a:p>
            <a:pPr algn="just"/>
            <a:r>
              <a:rPr lang="cs-CZ" sz="3100" i="1" dirty="0"/>
              <a:t>The current situation was created as part of the optimisation process when </a:t>
            </a:r>
            <a:r>
              <a:rPr lang="cs-CZ" sz="3100" dirty="0"/>
              <a:t>[name of school] </a:t>
            </a:r>
            <a:r>
              <a:rPr lang="cs-CZ" sz="3100" b="1" i="1" dirty="0"/>
              <a:t>merged </a:t>
            </a:r>
            <a:r>
              <a:rPr lang="cs-CZ" sz="3100" i="1" dirty="0"/>
              <a:t>with </a:t>
            </a:r>
            <a:r>
              <a:rPr lang="cs-CZ" sz="3100" dirty="0"/>
              <a:t>[name of school] </a:t>
            </a:r>
            <a:r>
              <a:rPr lang="cs-CZ" sz="3100" i="1" dirty="0"/>
              <a:t>primary school because the latter had financial problems. [...] Therefore, this administrative anabasis had to be carried out in order for the school to basically keep going. By merging, </a:t>
            </a:r>
            <a:r>
              <a:rPr lang="cs-CZ" sz="3100" b="1" i="1" dirty="0"/>
              <a:t>200 non-Roma pupils left </a:t>
            </a:r>
            <a:r>
              <a:rPr lang="cs-CZ" sz="3100" i="1" dirty="0"/>
              <a:t>in a turn of the day and night.</a:t>
            </a:r>
          </a:p>
          <a:p>
            <a:pPr algn="r"/>
            <a:r>
              <a:rPr lang="cs-CZ" sz="3100" dirty="0"/>
              <a:t>School representative E (more than 75% Roma pupils</a:t>
            </a:r>
            <a:r>
              <a:rPr lang="cs-CZ" sz="2800" dirty="0"/>
              <a:t>)</a:t>
            </a:r>
          </a:p>
          <a:p>
            <a:pPr algn="r"/>
            <a:endParaRPr lang="cs-CZ" sz="2800" dirty="0"/>
          </a:p>
          <a:p>
            <a:endParaRPr lang="cs-CZ" sz="2000" i="1" dirty="0"/>
          </a:p>
        </p:txBody>
      </p:sp>
    </p:spTree>
    <p:extLst>
      <p:ext uri="{BB962C8B-B14F-4D97-AF65-F5344CB8AC3E}">
        <p14:creationId xmlns:p14="http://schemas.microsoft.com/office/powerpoint/2010/main" val="35890716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t>Causes of segregation</a:t>
            </a:r>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t>26</a:t>
            </a:fld>
            <a:endParaRPr lang="cs-CZ"/>
          </a:p>
        </p:txBody>
      </p:sp>
      <p:sp>
        <p:nvSpPr>
          <p:cNvPr id="5" name="Zástupný symbol pro text 4"/>
          <p:cNvSpPr>
            <a:spLocks noGrp="1"/>
          </p:cNvSpPr>
          <p:nvPr>
            <p:ph type="body" sz="quarter" idx="16"/>
          </p:nvPr>
        </p:nvSpPr>
        <p:spPr>
          <a:xfrm>
            <a:off x="569957" y="871622"/>
            <a:ext cx="5774884" cy="405266"/>
          </a:xfrm>
        </p:spPr>
        <p:txBody>
          <a:bodyPr>
            <a:normAutofit fontScale="85000" lnSpcReduction="10000"/>
          </a:bodyPr>
          <a:lstStyle/>
          <a:p>
            <a:r>
              <a:rPr lang="cs-CZ" sz="2200" dirty="0"/>
              <a:t>Inaction or inappropriate intervention by the founder </a:t>
            </a:r>
          </a:p>
          <a:p>
            <a:endParaRPr lang="cs-CZ" sz="3100" dirty="0"/>
          </a:p>
        </p:txBody>
      </p:sp>
      <p:sp>
        <p:nvSpPr>
          <p:cNvPr id="6" name="Zástupný symbol pro obsah 5"/>
          <p:cNvSpPr>
            <a:spLocks noGrp="1"/>
          </p:cNvSpPr>
          <p:nvPr>
            <p:ph idx="1"/>
          </p:nvPr>
        </p:nvSpPr>
        <p:spPr/>
        <p:txBody>
          <a:bodyPr>
            <a:normAutofit/>
          </a:bodyPr>
          <a:lstStyle/>
          <a:p>
            <a:pPr algn="r"/>
            <a:endParaRPr lang="cs-CZ" sz="2000" dirty="0"/>
          </a:p>
          <a:p>
            <a:pPr algn="just"/>
            <a:r>
              <a:rPr lang="cs-CZ" sz="2200" i="1" dirty="0"/>
              <a:t>Look, we are in a situation here where our founder, I am talking about the city, </a:t>
            </a:r>
            <a:r>
              <a:rPr lang="cs-CZ" sz="2200" b="1" i="1" dirty="0"/>
              <a:t>is not in favour of inclusion</a:t>
            </a:r>
            <a:r>
              <a:rPr lang="cs-CZ" sz="2200" i="1" dirty="0"/>
              <a:t>. I wouldn't want you to hear the verbiage in the City Council meetings about the Roma, I won't quote that for the record here. Our school is accused of accepting Roma children. The argument that Roma live here and that we are their catchment school, therefore, whether we want to or not, we must accept them, fails. Our </a:t>
            </a:r>
            <a:r>
              <a:rPr lang="cs-CZ" sz="2200" b="1" i="1" dirty="0"/>
              <a:t>founder, </a:t>
            </a:r>
            <a:r>
              <a:rPr lang="cs-CZ" sz="2200" dirty="0"/>
              <a:t>[name], </a:t>
            </a:r>
            <a:r>
              <a:rPr lang="cs-CZ" sz="2200" i="1" dirty="0"/>
              <a:t>told me that he envisions </a:t>
            </a:r>
            <a:r>
              <a:rPr lang="cs-CZ" sz="2200" b="1" i="1" dirty="0"/>
              <a:t>a school without Roma</a:t>
            </a:r>
            <a:r>
              <a:rPr lang="cs-CZ" sz="2200" i="1" dirty="0"/>
              <a:t>, a school of bright children, all of whom will apply to secondary schools with a high school diploma and will be future students and university graduates.</a:t>
            </a:r>
          </a:p>
          <a:p>
            <a:pPr algn="r"/>
            <a:r>
              <a:rPr lang="cs-CZ" sz="2200" dirty="0"/>
              <a:t>School representative I (35-49 % of Roma pupils)</a:t>
            </a:r>
          </a:p>
          <a:p>
            <a:pPr algn="r"/>
            <a:endParaRPr lang="cs-CZ" sz="1800" i="1" dirty="0"/>
          </a:p>
        </p:txBody>
      </p:sp>
    </p:spTree>
    <p:extLst>
      <p:ext uri="{BB962C8B-B14F-4D97-AF65-F5344CB8AC3E}">
        <p14:creationId xmlns:p14="http://schemas.microsoft.com/office/powerpoint/2010/main" val="444870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t>Causes of segregation</a:t>
            </a:r>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t>27</a:t>
            </a:fld>
            <a:endParaRPr lang="cs-CZ"/>
          </a:p>
        </p:txBody>
      </p:sp>
      <p:sp>
        <p:nvSpPr>
          <p:cNvPr id="4" name="Zástupný symbol pro text 3"/>
          <p:cNvSpPr>
            <a:spLocks noGrp="1"/>
          </p:cNvSpPr>
          <p:nvPr>
            <p:ph type="body" sz="quarter" idx="15"/>
          </p:nvPr>
        </p:nvSpPr>
        <p:spPr/>
        <p:txBody>
          <a:bodyPr/>
          <a:lstStyle/>
          <a:p>
            <a:endParaRPr lang="cs-CZ"/>
          </a:p>
        </p:txBody>
      </p:sp>
      <p:sp>
        <p:nvSpPr>
          <p:cNvPr id="5" name="Zástupný symbol pro text 4"/>
          <p:cNvSpPr>
            <a:spLocks noGrp="1"/>
          </p:cNvSpPr>
          <p:nvPr>
            <p:ph type="body" sz="quarter" idx="16"/>
          </p:nvPr>
        </p:nvSpPr>
        <p:spPr>
          <a:xfrm>
            <a:off x="467151" y="924017"/>
            <a:ext cx="6039188" cy="405266"/>
          </a:xfrm>
        </p:spPr>
        <p:txBody>
          <a:bodyPr>
            <a:normAutofit fontScale="25000" lnSpcReduction="20000"/>
          </a:bodyPr>
          <a:lstStyle/>
          <a:p>
            <a:r>
              <a:rPr lang="cs-CZ" sz="9200" dirty="0"/>
              <a:t>Disagreement </a:t>
            </a:r>
            <a:r>
              <a:rPr lang="cs-CZ" sz="8800" dirty="0"/>
              <a:t>of some parents with joint education</a:t>
            </a:r>
          </a:p>
          <a:p>
            <a:endParaRPr lang="cs-CZ" dirty="0"/>
          </a:p>
        </p:txBody>
      </p:sp>
      <p:sp>
        <p:nvSpPr>
          <p:cNvPr id="6" name="Zástupný symbol pro obsah 5"/>
          <p:cNvSpPr>
            <a:spLocks noGrp="1"/>
          </p:cNvSpPr>
          <p:nvPr>
            <p:ph idx="1"/>
          </p:nvPr>
        </p:nvSpPr>
        <p:spPr/>
        <p:txBody>
          <a:bodyPr>
            <a:normAutofit fontScale="92500" lnSpcReduction="10000"/>
          </a:bodyPr>
          <a:lstStyle/>
          <a:p>
            <a:pPr algn="just"/>
            <a:r>
              <a:rPr lang="cs-CZ" sz="2800" i="1" dirty="0"/>
              <a:t>It's true that </a:t>
            </a:r>
            <a:r>
              <a:rPr lang="cs-CZ" sz="2800" b="1" i="1" dirty="0"/>
              <a:t>the parents are looking and searching for names</a:t>
            </a:r>
            <a:r>
              <a:rPr lang="cs-CZ" sz="2800" i="1" dirty="0"/>
              <a:t>, but it doesn't always add up that the name Horváth belongs to a Romani child. Parents look for </a:t>
            </a:r>
            <a:r>
              <a:rPr lang="cs-CZ" sz="2800" i="1" dirty="0" err="1"/>
              <a:t>this </a:t>
            </a:r>
            <a:r>
              <a:rPr lang="cs-CZ" sz="2800" i="1" dirty="0"/>
              <a:t>and can conclude right away: we have, and I'll slap it now, ten </a:t>
            </a:r>
            <a:r>
              <a:rPr lang="cs-CZ" sz="2800" i="1" dirty="0" err="1"/>
              <a:t>Roma </a:t>
            </a:r>
            <a:r>
              <a:rPr lang="cs-CZ" sz="2800" i="1" dirty="0"/>
              <a:t>children in our class. Just by name alone. They haven't seen any of them yet, but they'</a:t>
            </a:r>
            <a:r>
              <a:rPr lang="cs-CZ" sz="2800" i="1" dirty="0" err="1"/>
              <a:t>ll jump to </a:t>
            </a:r>
            <a:r>
              <a:rPr lang="cs-CZ" sz="2800" i="1" dirty="0"/>
              <a:t>conclusions. But they don't. Unfortunately. [...] And the second, second, second halo began when we, I mean, the first official class meeting for parents of future first-graders was held, when </a:t>
            </a:r>
            <a:r>
              <a:rPr lang="cs-CZ" sz="2800" b="1" i="1" dirty="0"/>
              <a:t>parents took pictures of the lists and checked off by name </a:t>
            </a:r>
            <a:r>
              <a:rPr lang="cs-CZ" sz="2800" i="1" dirty="0"/>
              <a:t>who might or might not be Romani. [...] And they were counting explicitly by name.</a:t>
            </a:r>
          </a:p>
          <a:p>
            <a:pPr algn="r"/>
            <a:r>
              <a:rPr lang="cs-CZ" sz="2800" dirty="0"/>
              <a:t>Representative of school G (5-34 % of Roma pupils)</a:t>
            </a:r>
          </a:p>
          <a:p>
            <a:endParaRPr lang="cs-CZ" dirty="0"/>
          </a:p>
        </p:txBody>
      </p:sp>
    </p:spTree>
    <p:extLst>
      <p:ext uri="{BB962C8B-B14F-4D97-AF65-F5344CB8AC3E}">
        <p14:creationId xmlns:p14="http://schemas.microsoft.com/office/powerpoint/2010/main" val="1040568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t>Causes of segregation</a:t>
            </a:r>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t>28</a:t>
            </a:fld>
            <a:endParaRPr lang="cs-CZ"/>
          </a:p>
        </p:txBody>
      </p:sp>
      <p:sp>
        <p:nvSpPr>
          <p:cNvPr id="5" name="Zástupný symbol pro text 4"/>
          <p:cNvSpPr>
            <a:spLocks noGrp="1"/>
          </p:cNvSpPr>
          <p:nvPr>
            <p:ph type="body" sz="quarter" idx="16"/>
          </p:nvPr>
        </p:nvSpPr>
        <p:spPr>
          <a:xfrm>
            <a:off x="569957" y="779024"/>
            <a:ext cx="5774884" cy="262697"/>
          </a:xfrm>
        </p:spPr>
        <p:txBody>
          <a:bodyPr>
            <a:noAutofit/>
          </a:bodyPr>
          <a:lstStyle/>
          <a:p>
            <a:r>
              <a:rPr lang="cs-CZ" sz="2200" dirty="0"/>
              <a:t>Reluctance and/or unpreparedness of some schools to accept Romani pupils</a:t>
            </a:r>
          </a:p>
        </p:txBody>
      </p:sp>
      <p:sp>
        <p:nvSpPr>
          <p:cNvPr id="6" name="Zástupný symbol pro obsah 5"/>
          <p:cNvSpPr>
            <a:spLocks noGrp="1"/>
          </p:cNvSpPr>
          <p:nvPr>
            <p:ph idx="1"/>
          </p:nvPr>
        </p:nvSpPr>
        <p:spPr/>
        <p:txBody>
          <a:bodyPr>
            <a:noAutofit/>
          </a:bodyPr>
          <a:lstStyle/>
          <a:p>
            <a:pPr algn="just"/>
            <a:r>
              <a:rPr lang="cs-CZ" i="1" dirty="0"/>
              <a:t>So they </a:t>
            </a:r>
            <a:r>
              <a:rPr lang="cs-CZ" b="1" i="1" dirty="0"/>
              <a:t>are developing strategies that </a:t>
            </a:r>
            <a:r>
              <a:rPr lang="cs-CZ" i="1" dirty="0"/>
              <a:t>say: 'We are focusing on language education here, the children will take an English language </a:t>
            </a:r>
            <a:r>
              <a:rPr lang="cs-CZ" i="1" dirty="0" err="1"/>
              <a:t>test </a:t>
            </a:r>
            <a:r>
              <a:rPr lang="cs-CZ" i="1" dirty="0"/>
              <a:t>when they are admitted or before they enrol [...] to see if they already know something, if they don't know something. If they pass this </a:t>
            </a:r>
            <a:r>
              <a:rPr lang="cs-CZ" i="1" dirty="0" err="1"/>
              <a:t>test</a:t>
            </a:r>
            <a:r>
              <a:rPr lang="cs-CZ" i="1" dirty="0"/>
              <a:t>, we will accept them. Well, so a Romani child who doesn't know Czech properly can't succeed, right. [...] and they are also strumming the string that the schools that are for everyone are of lower quality because the weak children who go there are holding back the other children, and I, as a parent who is convinced that I have a smart child, will not allow my child to stagnate with some Roma or some weak [...].</a:t>
            </a:r>
          </a:p>
          <a:p>
            <a:pPr algn="r"/>
            <a:r>
              <a:rPr lang="cs-CZ" dirty="0"/>
              <a:t>School representative I (35-49 % of Roma pupils)</a:t>
            </a:r>
          </a:p>
        </p:txBody>
      </p:sp>
    </p:spTree>
    <p:extLst>
      <p:ext uri="{BB962C8B-B14F-4D97-AF65-F5344CB8AC3E}">
        <p14:creationId xmlns:p14="http://schemas.microsoft.com/office/powerpoint/2010/main" val="12254888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t>Causes of segregation</a:t>
            </a:r>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t>29</a:t>
            </a:fld>
            <a:endParaRPr lang="cs-CZ"/>
          </a:p>
        </p:txBody>
      </p:sp>
      <p:sp>
        <p:nvSpPr>
          <p:cNvPr id="5" name="Zástupný symbol pro text 4"/>
          <p:cNvSpPr>
            <a:spLocks noGrp="1"/>
          </p:cNvSpPr>
          <p:nvPr>
            <p:ph type="body" sz="quarter" idx="16"/>
          </p:nvPr>
        </p:nvSpPr>
        <p:spPr/>
        <p:txBody>
          <a:bodyPr>
            <a:normAutofit fontScale="25000" lnSpcReduction="20000"/>
          </a:bodyPr>
          <a:lstStyle/>
          <a:p>
            <a:r>
              <a:rPr lang="cs-CZ" sz="8800" dirty="0"/>
              <a:t>Placing pupils with higher support needs in segregated schools</a:t>
            </a:r>
          </a:p>
          <a:p>
            <a:endParaRPr lang="cs-CZ" dirty="0"/>
          </a:p>
        </p:txBody>
      </p:sp>
      <p:sp>
        <p:nvSpPr>
          <p:cNvPr id="6" name="Zástupný symbol pro obsah 5"/>
          <p:cNvSpPr>
            <a:spLocks noGrp="1"/>
          </p:cNvSpPr>
          <p:nvPr>
            <p:ph idx="1"/>
          </p:nvPr>
        </p:nvSpPr>
        <p:spPr/>
        <p:txBody>
          <a:bodyPr>
            <a:normAutofit/>
          </a:bodyPr>
          <a:lstStyle/>
          <a:p>
            <a:pPr algn="just"/>
            <a:r>
              <a:rPr lang="cs-CZ" i="1" dirty="0"/>
              <a:t>Every week, several times, someone calls me here and presents it as, 'We have learned that your school is working with these children who need some help. </a:t>
            </a:r>
            <a:r>
              <a:rPr lang="cs-CZ" b="1" i="1" dirty="0"/>
              <a:t>We, you know, in our school, we can't do it</a:t>
            </a:r>
            <a:r>
              <a:rPr lang="cs-CZ" i="1" dirty="0"/>
              <a:t>, wouldn't you take </a:t>
            </a:r>
            <a:r>
              <a:rPr lang="cs-CZ" i="1" dirty="0" err="1"/>
              <a:t>this </a:t>
            </a:r>
            <a:r>
              <a:rPr lang="cs-CZ" i="1" dirty="0"/>
              <a:t>kid? Yeah, </a:t>
            </a:r>
            <a:r>
              <a:rPr lang="cs-CZ" i="1" dirty="0" err="1"/>
              <a:t>that kind of </a:t>
            </a:r>
            <a:r>
              <a:rPr lang="cs-CZ" i="1" dirty="0"/>
              <a:t>strategy, like praising us for doing something well. And actually, instead of them learning it too, they're actually trying to </a:t>
            </a:r>
            <a:r>
              <a:rPr lang="cs-CZ" b="1" i="1" dirty="0"/>
              <a:t>shove a kid in </a:t>
            </a:r>
            <a:r>
              <a:rPr lang="cs-CZ" i="1" dirty="0"/>
              <a:t>there that maybe they don't know how to handle or they just don't want them there.</a:t>
            </a:r>
          </a:p>
          <a:p>
            <a:pPr algn="just"/>
            <a:endParaRPr lang="cs-CZ" i="1" dirty="0"/>
          </a:p>
          <a:p>
            <a:pPr algn="r"/>
            <a:r>
              <a:rPr lang="cs-CZ" dirty="0"/>
              <a:t>School representative I (35-49 % of Roma pupils)</a:t>
            </a:r>
          </a:p>
          <a:p>
            <a:pPr algn="just"/>
            <a:endParaRPr lang="cs-CZ" dirty="0"/>
          </a:p>
        </p:txBody>
      </p:sp>
    </p:spTree>
    <p:extLst>
      <p:ext uri="{BB962C8B-B14F-4D97-AF65-F5344CB8AC3E}">
        <p14:creationId xmlns:p14="http://schemas.microsoft.com/office/powerpoint/2010/main" val="235316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81CF66-FFB5-48C9-879A-6DB9A5A5D5C0}"/>
              </a:ext>
            </a:extLst>
          </p:cNvPr>
          <p:cNvSpPr>
            <a:spLocks noGrp="1"/>
          </p:cNvSpPr>
          <p:nvPr>
            <p:ph type="title"/>
          </p:nvPr>
        </p:nvSpPr>
        <p:spPr/>
        <p:txBody>
          <a:bodyPr/>
          <a:lstStyle/>
          <a:p>
            <a:r>
              <a:rPr lang="cs-CZ" dirty="0"/>
              <a:t>OMBUDS </a:t>
            </a:r>
            <a:r>
              <a:rPr lang="cs-CZ" dirty="0" err="1"/>
              <a:t>Mandate</a:t>
            </a:r>
            <a:endParaRPr lang="en-US" dirty="0"/>
          </a:p>
        </p:txBody>
      </p:sp>
      <p:sp>
        <p:nvSpPr>
          <p:cNvPr id="3" name="Zástupný symbol pro číslo snímku 2">
            <a:extLst>
              <a:ext uri="{FF2B5EF4-FFF2-40B4-BE49-F238E27FC236}">
                <a16:creationId xmlns:a16="http://schemas.microsoft.com/office/drawing/2014/main" id="{F48E1AFB-041B-4E79-A590-F72F9C225E7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83BD07D-5885-48DF-B570-0C7EF7FA7CBC}" type="slidenum">
              <a:rPr kumimoji="0" lang="cs-CZ" sz="1600" b="0" i="0" u="none" strike="noStrike" kern="1200" cap="none" spc="0" normalizeH="0" baseline="0" noProof="0" smtClean="0">
                <a:ln>
                  <a:noFill/>
                </a:ln>
                <a:solidFill>
                  <a:srgbClr val="008276"/>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cs-CZ" sz="1600" b="0" i="0" u="none" strike="noStrike" kern="1200" cap="none" spc="0" normalizeH="0" baseline="0" noProof="0">
              <a:ln>
                <a:noFill/>
              </a:ln>
              <a:solidFill>
                <a:srgbClr val="008276"/>
              </a:solidFill>
              <a:effectLst/>
              <a:uLnTx/>
              <a:uFillTx/>
              <a:latin typeface="Calibri" panose="020F0502020204030204"/>
              <a:ea typeface="+mn-ea"/>
              <a:cs typeface="+mn-cs"/>
            </a:endParaRPr>
          </a:p>
        </p:txBody>
      </p:sp>
      <p:sp>
        <p:nvSpPr>
          <p:cNvPr id="4" name="Zástupný symbol pro text 3">
            <a:extLst>
              <a:ext uri="{FF2B5EF4-FFF2-40B4-BE49-F238E27FC236}">
                <a16:creationId xmlns:a16="http://schemas.microsoft.com/office/drawing/2014/main" id="{28F27AE5-E022-4F24-994E-D92B82526BF2}"/>
              </a:ext>
            </a:extLst>
          </p:cNvPr>
          <p:cNvSpPr>
            <a:spLocks noGrp="1"/>
          </p:cNvSpPr>
          <p:nvPr>
            <p:ph type="body" sz="quarter" idx="15"/>
          </p:nvPr>
        </p:nvSpPr>
        <p:spPr/>
        <p:txBody>
          <a:bodyPr/>
          <a:lstStyle/>
          <a:p>
            <a:endParaRPr lang="en-US" dirty="0"/>
          </a:p>
        </p:txBody>
      </p:sp>
      <p:graphicFrame>
        <p:nvGraphicFramePr>
          <p:cNvPr id="9" name="Zástupný symbol pro obsah 8"/>
          <p:cNvGraphicFramePr>
            <a:graphicFrameLocks noGrp="1"/>
          </p:cNvGraphicFramePr>
          <p:nvPr>
            <p:ph idx="1"/>
          </p:nvPr>
        </p:nvGraphicFramePr>
        <p:xfrm>
          <a:off x="628650" y="1652821"/>
          <a:ext cx="7945438" cy="4440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35080671"/>
      </p:ext>
    </p:extLst>
  </p:cSld>
  <p:clrMapOvr>
    <a:masterClrMapping/>
  </p:clrMapOvr>
  <p:transition spd="med">
    <p:pull/>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t>Causes of segregation</a:t>
            </a:r>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t>30</a:t>
            </a:fld>
            <a:endParaRPr lang="cs-CZ"/>
          </a:p>
        </p:txBody>
      </p:sp>
      <p:sp>
        <p:nvSpPr>
          <p:cNvPr id="5" name="Zástupný symbol pro text 4"/>
          <p:cNvSpPr>
            <a:spLocks noGrp="1"/>
          </p:cNvSpPr>
          <p:nvPr>
            <p:ph type="body" sz="quarter" idx="16"/>
          </p:nvPr>
        </p:nvSpPr>
        <p:spPr/>
        <p:txBody>
          <a:bodyPr>
            <a:normAutofit fontScale="25000" lnSpcReduction="20000"/>
          </a:bodyPr>
          <a:lstStyle/>
          <a:p>
            <a:r>
              <a:rPr lang="cs-CZ" sz="8800" dirty="0"/>
              <a:t>Lack of a systemic solution and its political support</a:t>
            </a:r>
          </a:p>
          <a:p>
            <a:endParaRPr lang="cs-CZ" dirty="0"/>
          </a:p>
        </p:txBody>
      </p:sp>
      <p:sp>
        <p:nvSpPr>
          <p:cNvPr id="6" name="Zástupný symbol pro obsah 5"/>
          <p:cNvSpPr>
            <a:spLocks noGrp="1"/>
          </p:cNvSpPr>
          <p:nvPr>
            <p:ph idx="1"/>
          </p:nvPr>
        </p:nvSpPr>
        <p:spPr/>
        <p:txBody>
          <a:bodyPr>
            <a:normAutofit/>
          </a:bodyPr>
          <a:lstStyle/>
          <a:p>
            <a:pPr algn="just"/>
            <a:r>
              <a:rPr lang="cs-CZ" sz="2200" i="1" dirty="0"/>
              <a:t>We would need the </a:t>
            </a:r>
            <a:r>
              <a:rPr lang="cs-CZ" sz="2200" b="1" i="1" dirty="0"/>
              <a:t>system as a whole to admit at the top that such schools simply exist, or to address it somehow</a:t>
            </a:r>
            <a:r>
              <a:rPr lang="cs-CZ" sz="2200" i="1" dirty="0"/>
              <a:t>. We are not, by choice, such a school. The system that is set up simply on the amount of pupils, on some funding through pupil numbers, through some standardised system of a classical school... So if they could just admit that there are schools that are different, that system is hurting them in that way, when they have so much more to do. So if the system could acknowledge that and somehow like single out a group of those schools and say: Yes, and these ones, don't take my word for it, but we're going to give these ones a 1.2 multiplier because we can acknowledge that the majority is not going to send these kids there.</a:t>
            </a:r>
          </a:p>
          <a:p>
            <a:pPr algn="just"/>
            <a:endParaRPr lang="cs-CZ" sz="2200" i="1" dirty="0"/>
          </a:p>
          <a:p>
            <a:pPr algn="r"/>
            <a:r>
              <a:rPr lang="cs-CZ" sz="2200" dirty="0"/>
              <a:t>School representative E (more than 75% Roma pupils)</a:t>
            </a:r>
          </a:p>
          <a:p>
            <a:pPr algn="just"/>
            <a:endParaRPr lang="cs-CZ" sz="2000" i="1" dirty="0"/>
          </a:p>
        </p:txBody>
      </p:sp>
    </p:spTree>
    <p:extLst>
      <p:ext uri="{BB962C8B-B14F-4D97-AF65-F5344CB8AC3E}">
        <p14:creationId xmlns:p14="http://schemas.microsoft.com/office/powerpoint/2010/main" val="23179960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normAutofit/>
          </a:bodyPr>
          <a:lstStyle/>
          <a:p>
            <a:r>
              <a:rPr lang="cs-CZ" sz="2400" dirty="0"/>
              <a:t>Possible solutions</a:t>
            </a:r>
          </a:p>
        </p:txBody>
      </p:sp>
      <p:sp>
        <p:nvSpPr>
          <p:cNvPr id="8" name="Zástupný symbol pro obsah 7"/>
          <p:cNvSpPr>
            <a:spLocks noGrp="1"/>
          </p:cNvSpPr>
          <p:nvPr>
            <p:ph idx="1"/>
          </p:nvPr>
        </p:nvSpPr>
        <p:spPr/>
        <p:txBody>
          <a:bodyPr>
            <a:normAutofit lnSpcReduction="10000"/>
          </a:bodyPr>
          <a:lstStyle/>
          <a:p>
            <a:pPr marL="342900" indent="-342900">
              <a:buFont typeface="Arial" panose="020B0604020202020204" pitchFamily="34" charset="0"/>
              <a:buChar char="•"/>
            </a:pPr>
            <a:r>
              <a:rPr lang="cs-CZ" dirty="0" err="1"/>
              <a:t>Headmasters</a:t>
            </a:r>
            <a:r>
              <a:rPr lang="cs-CZ" dirty="0"/>
              <a:t> are not happy that their schools are perceived as being for Roma children and/or children with higher support needs and want change</a:t>
            </a:r>
          </a:p>
          <a:p>
            <a:pPr marL="342900" indent="-342900">
              <a:buFont typeface="Arial" panose="020B0604020202020204" pitchFamily="34" charset="0"/>
              <a:buChar char="•"/>
            </a:pPr>
            <a:r>
              <a:rPr lang="cs-CZ" dirty="0"/>
              <a:t>also stated that they did not cause the situation, cannot solve it, and are doing their best to make the schools work as well as possible</a:t>
            </a:r>
          </a:p>
          <a:p>
            <a:pPr marL="342900" indent="-342900">
              <a:buFont typeface="Arial" panose="020B0604020202020204" pitchFamily="34" charset="0"/>
              <a:buChar char="•"/>
            </a:pPr>
            <a:r>
              <a:rPr lang="cs-CZ" dirty="0" err="1"/>
              <a:t>headmasters</a:t>
            </a:r>
            <a:r>
              <a:rPr lang="cs-CZ" dirty="0"/>
              <a:t> have very limited options to eliminate or prevent segregated education</a:t>
            </a:r>
          </a:p>
          <a:p>
            <a:pPr marL="1200150" lvl="2" indent="-342900"/>
            <a:r>
              <a:rPr lang="cs-CZ" sz="2400" dirty="0"/>
              <a:t>building the school's reputation</a:t>
            </a:r>
          </a:p>
          <a:p>
            <a:pPr marL="1200150" lvl="2" indent="-342900"/>
            <a:r>
              <a:rPr lang="cs-CZ" sz="2400" dirty="0"/>
              <a:t>working with families </a:t>
            </a:r>
          </a:p>
          <a:p>
            <a:pPr marL="342900" indent="-342900">
              <a:buFont typeface="Arial" panose="020B0604020202020204" pitchFamily="34" charset="0"/>
              <a:buChar char="•"/>
            </a:pPr>
            <a:r>
              <a:rPr lang="cs-CZ" dirty="0"/>
              <a:t>the main instruments are in the hands of municipalities and the Ministry of Education</a:t>
            </a:r>
            <a:endParaRPr lang="cs-CZ" strike="sngStrike" dirty="0"/>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t>31</a:t>
            </a:fld>
            <a:endParaRPr lang="cs-CZ"/>
          </a:p>
        </p:txBody>
      </p:sp>
    </p:spTree>
    <p:extLst>
      <p:ext uri="{BB962C8B-B14F-4D97-AF65-F5344CB8AC3E}">
        <p14:creationId xmlns:p14="http://schemas.microsoft.com/office/powerpoint/2010/main" val="19973712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t>32</a:t>
            </a:fld>
            <a:endParaRPr lang="cs-CZ"/>
          </a:p>
        </p:txBody>
      </p:sp>
      <p:sp>
        <p:nvSpPr>
          <p:cNvPr id="5" name="Zástupný symbol pro text 4"/>
          <p:cNvSpPr>
            <a:spLocks noGrp="1"/>
          </p:cNvSpPr>
          <p:nvPr>
            <p:ph type="body" sz="quarter" idx="16"/>
          </p:nvPr>
        </p:nvSpPr>
        <p:spPr/>
        <p:txBody>
          <a:bodyPr>
            <a:normAutofit fontScale="92500" lnSpcReduction="20000"/>
          </a:bodyPr>
          <a:lstStyle/>
          <a:p>
            <a:endParaRPr lang="cs-CZ"/>
          </a:p>
        </p:txBody>
      </p:sp>
      <p:sp>
        <p:nvSpPr>
          <p:cNvPr id="6" name="Zástupný symbol pro obsah 5"/>
          <p:cNvSpPr>
            <a:spLocks noGrp="1"/>
          </p:cNvSpPr>
          <p:nvPr>
            <p:ph idx="1"/>
          </p:nvPr>
        </p:nvSpPr>
        <p:spPr/>
        <p:txBody>
          <a:bodyPr>
            <a:normAutofit fontScale="70000" lnSpcReduction="20000"/>
          </a:bodyPr>
          <a:lstStyle/>
          <a:p>
            <a:r>
              <a:rPr lang="cs-CZ" sz="2600" i="1" dirty="0"/>
              <a:t>Or we do a Christmas event, it's called [name of event]. We do it in the temple in the city. So there are, apart from us, we're basically the only Roma school there and all the others from the majority ones. Christmas program. We organize it and they come. There we already have it...There it is such a mass, there is a </a:t>
            </a:r>
            <a:r>
              <a:rPr lang="cs-CZ" sz="2600" b="1" i="1" dirty="0"/>
              <a:t>mass meeting of </a:t>
            </a:r>
            <a:r>
              <a:rPr lang="cs-CZ" sz="2600" b="1" i="1" dirty="0" err="1"/>
              <a:t>Roma </a:t>
            </a:r>
            <a:r>
              <a:rPr lang="cs-CZ" sz="2600" b="1" i="1" dirty="0"/>
              <a:t>and </a:t>
            </a:r>
            <a:r>
              <a:rPr lang="cs-CZ" sz="2600" b="1" i="1" dirty="0" err="1"/>
              <a:t>non-Roma </a:t>
            </a:r>
            <a:r>
              <a:rPr lang="cs-CZ" sz="2600" b="1" i="1" dirty="0"/>
              <a:t>ethnicity</a:t>
            </a:r>
            <a:r>
              <a:rPr lang="cs-CZ" sz="2600" i="1" dirty="0"/>
              <a:t>. And it works. Individuals have fun with each other. </a:t>
            </a:r>
          </a:p>
          <a:p>
            <a:pPr algn="r"/>
            <a:r>
              <a:rPr lang="cs-CZ" dirty="0"/>
              <a:t>Representative of School D (more than 75% Roma pupils) </a:t>
            </a:r>
          </a:p>
          <a:p>
            <a:r>
              <a:rPr lang="cs-CZ" sz="2600" i="1" dirty="0"/>
              <a:t>We have a </a:t>
            </a:r>
            <a:r>
              <a:rPr lang="cs-CZ" sz="2600" b="1" i="1" dirty="0"/>
              <a:t>publicity team in the school </a:t>
            </a:r>
            <a:r>
              <a:rPr lang="cs-CZ" sz="2600" i="1" dirty="0"/>
              <a:t>that takes care of </a:t>
            </a:r>
            <a:r>
              <a:rPr lang="cs-CZ" sz="2600" i="1" dirty="0" err="1"/>
              <a:t>the website </a:t>
            </a:r>
            <a:r>
              <a:rPr lang="cs-CZ" sz="2600" i="1" dirty="0"/>
              <a:t>and social media and </a:t>
            </a:r>
            <a:r>
              <a:rPr lang="cs-CZ" sz="2600" i="1" dirty="0" err="1"/>
              <a:t>Facebook </a:t>
            </a:r>
            <a:r>
              <a:rPr lang="cs-CZ" sz="2600" i="1" dirty="0"/>
              <a:t>[...] what the class did, what they did really well, where they were, what they experienced. And most importantly we reach out to those people who are clients for us in the future. That means mothers, and they don't sit in the sandbox with their kids, they're more like sharing </a:t>
            </a:r>
            <a:r>
              <a:rPr lang="cs-CZ" sz="2600" i="1" dirty="0" err="1"/>
              <a:t>Facebook </a:t>
            </a:r>
            <a:r>
              <a:rPr lang="cs-CZ" sz="2600" i="1" dirty="0"/>
              <a:t>and </a:t>
            </a:r>
            <a:r>
              <a:rPr lang="cs-CZ" sz="2600" i="1" dirty="0" err="1"/>
              <a:t>Instagram </a:t>
            </a:r>
            <a:r>
              <a:rPr lang="cs-CZ" sz="2600" i="1" dirty="0"/>
              <a:t>messages and stuff like that. So that's our playground now, and it's working quite well because </a:t>
            </a:r>
            <a:r>
              <a:rPr lang="cs-CZ" sz="2600" b="1" i="1" dirty="0"/>
              <a:t>we're pulling people in who just never would have thought to bring their child here before</a:t>
            </a:r>
            <a:r>
              <a:rPr lang="cs-CZ" sz="2600" i="1" dirty="0"/>
              <a:t>. [...] And of course they start sharing it with each other, which is already happening after the two years of media exposure and it's bearing fruit, so this year we've de facto enrolled 100 percent more kids than the last enrollment of the previous management. </a:t>
            </a:r>
          </a:p>
          <a:p>
            <a:pPr algn="r"/>
            <a:r>
              <a:rPr lang="cs-CZ" dirty="0"/>
              <a:t>School representative F (5 - 34% of Roma pupils)</a:t>
            </a:r>
          </a:p>
        </p:txBody>
      </p:sp>
    </p:spTree>
    <p:extLst>
      <p:ext uri="{BB962C8B-B14F-4D97-AF65-F5344CB8AC3E}">
        <p14:creationId xmlns:p14="http://schemas.microsoft.com/office/powerpoint/2010/main" val="22817763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normAutofit/>
          </a:bodyPr>
          <a:lstStyle/>
          <a:p>
            <a:r>
              <a:rPr lang="cs-CZ" sz="2400" dirty="0" err="1"/>
              <a:t>Desegregation </a:t>
            </a:r>
            <a:r>
              <a:rPr lang="cs-CZ" sz="2400" dirty="0"/>
              <a:t>measures</a:t>
            </a:r>
          </a:p>
        </p:txBody>
      </p:sp>
      <p:sp>
        <p:nvSpPr>
          <p:cNvPr id="8" name="Zástupný symbol pro obsah 7"/>
          <p:cNvSpPr>
            <a:spLocks noGrp="1"/>
          </p:cNvSpPr>
          <p:nvPr>
            <p:ph idx="1"/>
          </p:nvPr>
        </p:nvSpPr>
        <p:spPr/>
        <p:txBody>
          <a:bodyPr>
            <a:normAutofit fontScale="85000" lnSpcReduction="20000"/>
          </a:bodyPr>
          <a:lstStyle/>
          <a:p>
            <a:pPr marL="457200" lvl="0" indent="-457200" fontAlgn="base">
              <a:buFont typeface="+mj-lt"/>
              <a:buAutoNum type="arabicPeriod"/>
            </a:pPr>
            <a:r>
              <a:rPr lang="cs-CZ" dirty="0">
                <a:effectLst>
                  <a:glow>
                    <a:srgbClr val="000000"/>
                  </a:glow>
                  <a:outerShdw sx="0" sy="0">
                    <a:srgbClr val="000000"/>
                  </a:outerShdw>
                  <a:reflection stA="0" endPos="0" fadeDir="0" sx="0" sy="0"/>
                </a:effectLst>
              </a:rPr>
              <a:t>quality common pre-school education</a:t>
            </a:r>
          </a:p>
          <a:p>
            <a:pPr marL="457200" lvl="0" indent="-457200" fontAlgn="base">
              <a:buFont typeface="+mj-lt"/>
              <a:buAutoNum type="arabicPeriod"/>
            </a:pPr>
            <a:r>
              <a:rPr lang="cs-CZ" dirty="0">
                <a:effectLst>
                  <a:glow>
                    <a:srgbClr val="000000"/>
                  </a:glow>
                  <a:outerShdw sx="0" sy="0">
                    <a:srgbClr val="000000"/>
                  </a:outerShdw>
                  <a:reflection stA="0" endPos="0" fadeDir="0" sx="0" sy="0"/>
                </a:effectLst>
              </a:rPr>
              <a:t>appropriate school district settings</a:t>
            </a:r>
          </a:p>
          <a:p>
            <a:pPr marL="457200" lvl="0" indent="-457200" fontAlgn="base">
              <a:buFont typeface="+mj-lt"/>
              <a:buAutoNum type="arabicPeriod"/>
            </a:pPr>
            <a:r>
              <a:rPr lang="cs-CZ" dirty="0">
                <a:effectLst>
                  <a:glow>
                    <a:srgbClr val="000000"/>
                  </a:glow>
                  <a:outerShdw sx="0" sy="0">
                    <a:srgbClr val="000000"/>
                  </a:outerShdw>
                  <a:reflection stA="0" endPos="0" fadeDir="0" sx="0" sy="0"/>
                </a:effectLst>
              </a:rPr>
              <a:t>transporting or accompanying pupils to distant schools</a:t>
            </a:r>
          </a:p>
          <a:p>
            <a:pPr marL="457200" lvl="0" indent="-457200" fontAlgn="base">
              <a:buFont typeface="+mj-lt"/>
              <a:buAutoNum type="arabicPeriod"/>
            </a:pPr>
            <a:r>
              <a:rPr lang="cs-CZ" dirty="0">
                <a:effectLst>
                  <a:glow>
                    <a:srgbClr val="000000"/>
                  </a:glow>
                  <a:outerShdw sx="0" sy="0">
                    <a:srgbClr val="000000"/>
                  </a:outerShdw>
                  <a:reflection stA="0" endPos="0" fadeDir="0" sx="0" sy="0"/>
                </a:effectLst>
              </a:rPr>
              <a:t>conviction about the meaningfulness of common education + declaration in the curriculum </a:t>
            </a:r>
          </a:p>
          <a:p>
            <a:pPr marL="457200" lvl="0" indent="-457200" fontAlgn="base">
              <a:buFont typeface="+mj-lt"/>
              <a:buAutoNum type="arabicPeriod"/>
            </a:pPr>
            <a:r>
              <a:rPr lang="cs-CZ" dirty="0">
                <a:effectLst>
                  <a:glow>
                    <a:srgbClr val="000000"/>
                  </a:glow>
                  <a:outerShdw sx="0" sy="0">
                    <a:srgbClr val="000000"/>
                  </a:outerShdw>
                  <a:reflection stA="0" endPos="0" fadeDir="0" sx="0" sy="0"/>
                </a:effectLst>
              </a:rPr>
              <a:t>good preparation of teachers for ethnically heterogeneous classroom collectives</a:t>
            </a:r>
          </a:p>
          <a:p>
            <a:pPr marL="457200" lvl="0" indent="-457200" fontAlgn="base">
              <a:buFont typeface="+mj-lt"/>
              <a:buAutoNum type="arabicPeriod"/>
            </a:pPr>
            <a:r>
              <a:rPr lang="cs-CZ" dirty="0">
                <a:effectLst>
                  <a:glow>
                    <a:srgbClr val="000000"/>
                  </a:glow>
                  <a:outerShdw sx="0" sy="0">
                    <a:srgbClr val="000000"/>
                  </a:outerShdw>
                  <a:reflection stA="0" endPos="0" fadeDir="0" sx="0" sy="0"/>
                </a:effectLst>
              </a:rPr>
              <a:t>help from other school staff and support from external bodies in the locality</a:t>
            </a:r>
          </a:p>
          <a:p>
            <a:pPr marL="457200" lvl="0" indent="-457200" fontAlgn="base">
              <a:buFont typeface="+mj-lt"/>
              <a:buAutoNum type="arabicPeriod"/>
            </a:pPr>
            <a:r>
              <a:rPr lang="cs-CZ" dirty="0">
                <a:effectLst>
                  <a:glow>
                    <a:srgbClr val="000000"/>
                  </a:glow>
                  <a:outerShdw sx="0" sy="0">
                    <a:srgbClr val="000000"/>
                  </a:outerShdw>
                  <a:reflection stA="0" endPos="0" fadeDir="0" sx="0" sy="0"/>
                </a:effectLst>
              </a:rPr>
              <a:t>meeting of Roma and non-Roma families</a:t>
            </a:r>
          </a:p>
          <a:p>
            <a:pPr marL="457200" lvl="0" indent="-457200" fontAlgn="base">
              <a:buFont typeface="+mj-lt"/>
              <a:buAutoNum type="arabicPeriod"/>
            </a:pPr>
            <a:r>
              <a:rPr lang="cs-CZ" dirty="0">
                <a:effectLst>
                  <a:glow>
                    <a:srgbClr val="000000"/>
                  </a:glow>
                  <a:outerShdw sx="0" sy="0">
                    <a:srgbClr val="000000"/>
                  </a:outerShdw>
                  <a:reflection stA="0" endPos="0" fadeDir="0" sx="0" sy="0"/>
                </a:effectLst>
              </a:rPr>
              <a:t>tutoring and </a:t>
            </a:r>
            <a:r>
              <a:rPr lang="cs-CZ" dirty="0" err="1">
                <a:effectLst>
                  <a:glow>
                    <a:srgbClr val="000000"/>
                  </a:glow>
                  <a:outerShdw sx="0" sy="0">
                    <a:srgbClr val="000000"/>
                  </a:outerShdw>
                  <a:reflection stA="0" endPos="0" fadeDir="0" sx="0" sy="0"/>
                </a:effectLst>
              </a:rPr>
              <a:t>mentoring </a:t>
            </a:r>
            <a:r>
              <a:rPr lang="cs-CZ" dirty="0">
                <a:effectLst>
                  <a:glow>
                    <a:srgbClr val="000000"/>
                  </a:glow>
                  <a:outerShdw sx="0" sy="0">
                    <a:srgbClr val="000000"/>
                  </a:outerShdw>
                  <a:reflection stA="0" endPos="0" fadeDir="0" sx="0" sy="0"/>
                </a:effectLst>
              </a:rPr>
              <a:t>of students</a:t>
            </a:r>
          </a:p>
          <a:p>
            <a:pPr marL="457200" lvl="0" indent="-457200" fontAlgn="base">
              <a:buFont typeface="+mj-lt"/>
              <a:buAutoNum type="arabicPeriod"/>
            </a:pPr>
            <a:r>
              <a:rPr lang="cs-CZ" dirty="0">
                <a:effectLst>
                  <a:glow>
                    <a:srgbClr val="000000"/>
                  </a:glow>
                  <a:outerShdw sx="0" sy="0">
                    <a:srgbClr val="000000"/>
                  </a:outerShdw>
                  <a:reflection stA="0" endPos="0" fadeDir="0" sx="0" sy="0"/>
                </a:effectLst>
              </a:rPr>
              <a:t>prevention of bullying and setting a friendly school climate</a:t>
            </a:r>
          </a:p>
          <a:p>
            <a:pPr marL="457200" lvl="0" indent="-457200" fontAlgn="base">
              <a:buFont typeface="+mj-lt"/>
              <a:buAutoNum type="arabicPeriod"/>
            </a:pPr>
            <a:r>
              <a:rPr lang="cs-CZ" dirty="0">
                <a:effectLst>
                  <a:glow>
                    <a:srgbClr val="000000"/>
                  </a:glow>
                  <a:outerShdw sx="0" sy="0">
                    <a:srgbClr val="000000"/>
                  </a:outerShdw>
                  <a:reflection stA="0" endPos="0" fadeDir="0" sx="0" sy="0"/>
                </a:effectLst>
              </a:rPr>
              <a:t>helping low-income families with the financial costs of education</a:t>
            </a:r>
          </a:p>
          <a:p>
            <a:pPr marL="457200" lvl="0" indent="-457200" fontAlgn="base">
              <a:buFont typeface="+mj-lt"/>
              <a:buAutoNum type="arabicPeriod"/>
            </a:pPr>
            <a:r>
              <a:rPr lang="cs-CZ" dirty="0">
                <a:effectLst>
                  <a:glow>
                    <a:srgbClr val="000000"/>
                  </a:glow>
                  <a:outerShdw sx="0" sy="0">
                    <a:srgbClr val="000000"/>
                  </a:outerShdw>
                  <a:reflection stA="0" endPos="0" fadeDir="0" sx="0" sy="0"/>
                </a:effectLst>
              </a:rPr>
              <a:t>building the school's reputation</a:t>
            </a:r>
          </a:p>
          <a:p>
            <a:pPr marL="457200" lvl="0" indent="-457200" fontAlgn="base">
              <a:buFont typeface="+mj-lt"/>
              <a:buAutoNum type="arabicPeriod"/>
            </a:pPr>
            <a:r>
              <a:rPr lang="cs-CZ" dirty="0"/>
              <a:t>regular meetings with stakeholders</a:t>
            </a:r>
            <a:endParaRPr lang="cs-CZ" dirty="0">
              <a:effectLst>
                <a:glow>
                  <a:srgbClr val="000000"/>
                </a:glow>
                <a:outerShdw sx="0" sy="0">
                  <a:srgbClr val="000000"/>
                </a:outerShdw>
                <a:reflection stA="0" endPos="0" fadeDir="0" sx="0" sy="0"/>
              </a:effectLst>
            </a:endParaRPr>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t>33</a:t>
            </a:fld>
            <a:endParaRPr lang="cs-CZ"/>
          </a:p>
        </p:txBody>
      </p:sp>
      <p:sp>
        <p:nvSpPr>
          <p:cNvPr id="4" name="Zástupný symbol pro text 3"/>
          <p:cNvSpPr>
            <a:spLocks noGrp="1"/>
          </p:cNvSpPr>
          <p:nvPr>
            <p:ph type="body" sz="quarter" idx="15"/>
          </p:nvPr>
        </p:nvSpPr>
        <p:spPr/>
        <p:txBody>
          <a:bodyPr>
            <a:normAutofit/>
          </a:bodyPr>
          <a:lstStyle/>
          <a:p>
            <a:endParaRPr lang="cs-CZ" dirty="0"/>
          </a:p>
        </p:txBody>
      </p:sp>
    </p:spTree>
    <p:extLst>
      <p:ext uri="{BB962C8B-B14F-4D97-AF65-F5344CB8AC3E}">
        <p14:creationId xmlns:p14="http://schemas.microsoft.com/office/powerpoint/2010/main" val="12274440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t>Recommendations</a:t>
            </a:r>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t>34</a:t>
            </a:fld>
            <a:endParaRPr lang="cs-CZ"/>
          </a:p>
        </p:txBody>
      </p:sp>
      <p:sp>
        <p:nvSpPr>
          <p:cNvPr id="4" name="Zástupný symbol pro text 3"/>
          <p:cNvSpPr>
            <a:spLocks noGrp="1"/>
          </p:cNvSpPr>
          <p:nvPr>
            <p:ph type="body" sz="quarter" idx="15"/>
          </p:nvPr>
        </p:nvSpPr>
        <p:spPr/>
        <p:txBody>
          <a:bodyPr/>
          <a:lstStyle/>
          <a:p>
            <a:endParaRPr lang="cs-CZ"/>
          </a:p>
        </p:txBody>
      </p:sp>
      <p:sp>
        <p:nvSpPr>
          <p:cNvPr id="5" name="Zástupný symbol pro text 4"/>
          <p:cNvSpPr>
            <a:spLocks noGrp="1"/>
          </p:cNvSpPr>
          <p:nvPr>
            <p:ph type="body" sz="quarter" idx="16"/>
          </p:nvPr>
        </p:nvSpPr>
        <p:spPr/>
        <p:txBody>
          <a:bodyPr>
            <a:normAutofit fontScale="92500" lnSpcReduction="20000"/>
          </a:bodyPr>
          <a:lstStyle/>
          <a:p>
            <a:r>
              <a:rPr lang="cs-CZ" dirty="0"/>
              <a:t>Ministry </a:t>
            </a:r>
            <a:r>
              <a:rPr lang="cs-CZ" dirty="0" err="1"/>
              <a:t>of</a:t>
            </a:r>
            <a:r>
              <a:rPr lang="cs-CZ" dirty="0"/>
              <a:t> </a:t>
            </a:r>
            <a:r>
              <a:rPr lang="cs-CZ" dirty="0" err="1"/>
              <a:t>Education</a:t>
            </a:r>
            <a:endParaRPr lang="cs-CZ" dirty="0"/>
          </a:p>
        </p:txBody>
      </p:sp>
      <p:sp>
        <p:nvSpPr>
          <p:cNvPr id="6" name="Zástupný symbol pro obsah 5"/>
          <p:cNvSpPr>
            <a:spLocks noGrp="1"/>
          </p:cNvSpPr>
          <p:nvPr>
            <p:ph idx="1"/>
          </p:nvPr>
        </p:nvSpPr>
        <p:spPr/>
        <p:txBody>
          <a:bodyPr>
            <a:normAutofit/>
          </a:bodyPr>
          <a:lstStyle/>
          <a:p>
            <a:pPr marL="342900" indent="-342900">
              <a:buFont typeface="Arial" panose="020B0604020202020204" pitchFamily="34" charset="0"/>
              <a:buChar char="•"/>
            </a:pPr>
            <a:r>
              <a:rPr lang="cs-CZ" dirty="0"/>
              <a:t>an explicit declaration that segregation in education is unacceptable</a:t>
            </a:r>
          </a:p>
          <a:p>
            <a:pPr marL="342900" indent="-342900">
              <a:buFont typeface="Arial" panose="020B0604020202020204" pitchFamily="34" charset="0"/>
              <a:buChar char="•"/>
            </a:pPr>
            <a:r>
              <a:rPr lang="cs-CZ" dirty="0"/>
              <a:t>Provide methodological guidance to municipalities and schools on how to prevent and </a:t>
            </a:r>
            <a:r>
              <a:rPr lang="cs-CZ" dirty="0" err="1"/>
              <a:t>address</a:t>
            </a:r>
            <a:r>
              <a:rPr lang="cs-CZ" dirty="0"/>
              <a:t> </a:t>
            </a:r>
            <a:r>
              <a:rPr lang="cs-CZ" dirty="0" err="1"/>
              <a:t>segregation</a:t>
            </a:r>
            <a:r>
              <a:rPr lang="cs-CZ" dirty="0"/>
              <a:t>:</a:t>
            </a:r>
          </a:p>
          <a:p>
            <a:pPr marL="857250" lvl="1" indent="-342900"/>
            <a:r>
              <a:rPr lang="cs-CZ" dirty="0"/>
              <a:t>analysis of the current situation</a:t>
            </a:r>
          </a:p>
          <a:p>
            <a:pPr marL="857250" lvl="1" indent="-342900"/>
            <a:r>
              <a:rPr lang="cs-CZ" dirty="0"/>
              <a:t>development of a </a:t>
            </a:r>
            <a:r>
              <a:rPr lang="cs-CZ" dirty="0" err="1"/>
              <a:t>desegregation </a:t>
            </a:r>
            <a:r>
              <a:rPr lang="cs-CZ" dirty="0"/>
              <a:t>plan</a:t>
            </a:r>
          </a:p>
          <a:p>
            <a:pPr marL="857250" lvl="1" indent="-342900"/>
            <a:r>
              <a:rPr lang="cs-CZ" dirty="0"/>
              <a:t>Preparing for change (changing school districts, transferring students between schools, attracting non-Roma students)</a:t>
            </a:r>
          </a:p>
          <a:p>
            <a:pPr marL="857250" lvl="1" indent="-342900"/>
            <a:r>
              <a:rPr lang="cs-CZ" dirty="0"/>
              <a:t>implementation of measures at the level of the local education network (funding, school lunches, school counselling centres)</a:t>
            </a:r>
          </a:p>
          <a:p>
            <a:pPr marL="857250" lvl="1" indent="-342900"/>
            <a:r>
              <a:rPr lang="cs-CZ" dirty="0"/>
              <a:t>at school level (familiarisation activities for children and parents, tutoring)</a:t>
            </a:r>
          </a:p>
          <a:p>
            <a:pPr marL="342900" indent="-342900">
              <a:buFont typeface="Arial" panose="020B0604020202020204" pitchFamily="34" charset="0"/>
              <a:buChar char="•"/>
            </a:pPr>
            <a:r>
              <a:rPr lang="cs-CZ" dirty="0"/>
              <a:t>ensure sufficient funding for </a:t>
            </a:r>
            <a:r>
              <a:rPr lang="cs-CZ" dirty="0" err="1"/>
              <a:t>desegregation</a:t>
            </a:r>
            <a:endParaRPr lang="cs-CZ" dirty="0">
              <a:highlight>
                <a:srgbClr val="FFFF00"/>
              </a:highlight>
            </a:endParaRPr>
          </a:p>
        </p:txBody>
      </p:sp>
    </p:spTree>
    <p:extLst>
      <p:ext uri="{BB962C8B-B14F-4D97-AF65-F5344CB8AC3E}">
        <p14:creationId xmlns:p14="http://schemas.microsoft.com/office/powerpoint/2010/main" val="26644749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t>Recommendations</a:t>
            </a:r>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t>35</a:t>
            </a:fld>
            <a:endParaRPr lang="cs-CZ"/>
          </a:p>
        </p:txBody>
      </p:sp>
      <p:sp>
        <p:nvSpPr>
          <p:cNvPr id="4" name="Zástupný symbol pro text 3"/>
          <p:cNvSpPr>
            <a:spLocks noGrp="1"/>
          </p:cNvSpPr>
          <p:nvPr>
            <p:ph type="body" sz="quarter" idx="15"/>
          </p:nvPr>
        </p:nvSpPr>
        <p:spPr/>
        <p:txBody>
          <a:bodyPr/>
          <a:lstStyle/>
          <a:p>
            <a:endParaRPr lang="cs-CZ"/>
          </a:p>
        </p:txBody>
      </p:sp>
      <p:sp>
        <p:nvSpPr>
          <p:cNvPr id="5" name="Zástupný symbol pro text 4"/>
          <p:cNvSpPr>
            <a:spLocks noGrp="1"/>
          </p:cNvSpPr>
          <p:nvPr>
            <p:ph type="body" sz="quarter" idx="16"/>
          </p:nvPr>
        </p:nvSpPr>
        <p:spPr/>
        <p:txBody>
          <a:bodyPr>
            <a:normAutofit fontScale="92500" lnSpcReduction="20000"/>
          </a:bodyPr>
          <a:lstStyle/>
          <a:p>
            <a:r>
              <a:rPr lang="cs-CZ" dirty="0"/>
              <a:t>Czech School Inspectorate</a:t>
            </a:r>
          </a:p>
        </p:txBody>
      </p:sp>
      <p:sp>
        <p:nvSpPr>
          <p:cNvPr id="6" name="Zástupný symbol pro obsah 5"/>
          <p:cNvSpPr>
            <a:spLocks noGrp="1"/>
          </p:cNvSpPr>
          <p:nvPr>
            <p:ph idx="1"/>
          </p:nvPr>
        </p:nvSpPr>
        <p:spPr/>
        <p:txBody>
          <a:bodyPr>
            <a:normAutofit/>
          </a:bodyPr>
          <a:lstStyle/>
          <a:p>
            <a:pPr marL="342900" indent="-342900">
              <a:buFont typeface="Arial" panose="020B0604020202020204" pitchFamily="34" charset="0"/>
              <a:buChar char="•"/>
            </a:pPr>
            <a:r>
              <a:rPr lang="cs-CZ" dirty="0"/>
              <a:t>continue to provide methodological support to schools and share examples of good practice </a:t>
            </a:r>
          </a:p>
          <a:p>
            <a:pPr marL="342900" indent="-342900">
              <a:buFont typeface="Arial" panose="020B0604020202020204" pitchFamily="34" charset="0"/>
              <a:buChar char="•"/>
            </a:pPr>
            <a:r>
              <a:rPr lang="cs-CZ" dirty="0"/>
              <a:t>in its inspection activities, actively investigate suspicious circumstances that may lead to ethnic segregation or discrimination</a:t>
            </a:r>
          </a:p>
        </p:txBody>
      </p:sp>
    </p:spTree>
    <p:extLst>
      <p:ext uri="{BB962C8B-B14F-4D97-AF65-F5344CB8AC3E}">
        <p14:creationId xmlns:p14="http://schemas.microsoft.com/office/powerpoint/2010/main" val="37707719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t>Recommendations</a:t>
            </a:r>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t>36</a:t>
            </a:fld>
            <a:endParaRPr lang="cs-CZ"/>
          </a:p>
        </p:txBody>
      </p:sp>
      <p:sp>
        <p:nvSpPr>
          <p:cNvPr id="4" name="Zástupný symbol pro text 3"/>
          <p:cNvSpPr>
            <a:spLocks noGrp="1"/>
          </p:cNvSpPr>
          <p:nvPr>
            <p:ph type="body" sz="quarter" idx="15"/>
          </p:nvPr>
        </p:nvSpPr>
        <p:spPr/>
        <p:txBody>
          <a:bodyPr/>
          <a:lstStyle/>
          <a:p>
            <a:endParaRPr lang="cs-CZ"/>
          </a:p>
        </p:txBody>
      </p:sp>
      <p:sp>
        <p:nvSpPr>
          <p:cNvPr id="5" name="Zástupný symbol pro text 4"/>
          <p:cNvSpPr>
            <a:spLocks noGrp="1"/>
          </p:cNvSpPr>
          <p:nvPr>
            <p:ph type="body" sz="quarter" idx="16"/>
          </p:nvPr>
        </p:nvSpPr>
        <p:spPr/>
        <p:txBody>
          <a:bodyPr>
            <a:normAutofit fontScale="92500" lnSpcReduction="20000"/>
          </a:bodyPr>
          <a:lstStyle/>
          <a:p>
            <a:r>
              <a:rPr lang="cs-CZ" dirty="0"/>
              <a:t>Municipalities</a:t>
            </a:r>
          </a:p>
        </p:txBody>
      </p:sp>
      <p:sp>
        <p:nvSpPr>
          <p:cNvPr id="6" name="Zástupný symbol pro obsah 5"/>
          <p:cNvSpPr>
            <a:spLocks noGrp="1"/>
          </p:cNvSpPr>
          <p:nvPr>
            <p:ph idx="1"/>
          </p:nvPr>
        </p:nvSpPr>
        <p:spPr/>
        <p:txBody>
          <a:bodyPr>
            <a:normAutofit/>
          </a:bodyPr>
          <a:lstStyle/>
          <a:p>
            <a:pPr marL="342900" indent="-342900">
              <a:buFont typeface="Arial" panose="020B0604020202020204" pitchFamily="34" charset="0"/>
              <a:buChar char="•"/>
            </a:pPr>
            <a:r>
              <a:rPr lang="cs-CZ" dirty="0"/>
              <a:t>design and approve a </a:t>
            </a:r>
            <a:r>
              <a:rPr lang="cs-CZ" dirty="0" err="1"/>
              <a:t>desegregation</a:t>
            </a:r>
            <a:r>
              <a:rPr lang="cs-CZ" dirty="0"/>
              <a:t> plan in cooperation with all </a:t>
            </a:r>
            <a:r>
              <a:rPr lang="cs-CZ" dirty="0" err="1"/>
              <a:t>stakeholders</a:t>
            </a:r>
            <a:r>
              <a:rPr lang="cs-CZ" dirty="0"/>
              <a:t> </a:t>
            </a:r>
          </a:p>
          <a:p>
            <a:pPr marL="342900" indent="-342900">
              <a:buFont typeface="Arial" panose="020B0604020202020204" pitchFamily="34" charset="0"/>
              <a:buChar char="•"/>
            </a:pPr>
            <a:r>
              <a:rPr lang="cs-CZ" dirty="0" err="1"/>
              <a:t>take</a:t>
            </a:r>
            <a:r>
              <a:rPr lang="cs-CZ" dirty="0"/>
              <a:t> into account potential segregative impacts when setting school districts, closing and merging schools</a:t>
            </a:r>
            <a:endParaRPr lang="cs-CZ" dirty="0">
              <a:highlight>
                <a:srgbClr val="FFFF00"/>
              </a:highlight>
            </a:endParaRPr>
          </a:p>
        </p:txBody>
      </p:sp>
    </p:spTree>
    <p:extLst>
      <p:ext uri="{BB962C8B-B14F-4D97-AF65-F5344CB8AC3E}">
        <p14:creationId xmlns:p14="http://schemas.microsoft.com/office/powerpoint/2010/main" val="19099859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t>Recommendations</a:t>
            </a:r>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t>37</a:t>
            </a:fld>
            <a:endParaRPr lang="cs-CZ"/>
          </a:p>
        </p:txBody>
      </p:sp>
      <p:sp>
        <p:nvSpPr>
          <p:cNvPr id="4" name="Zástupný symbol pro text 3"/>
          <p:cNvSpPr>
            <a:spLocks noGrp="1"/>
          </p:cNvSpPr>
          <p:nvPr>
            <p:ph type="body" sz="quarter" idx="15"/>
          </p:nvPr>
        </p:nvSpPr>
        <p:spPr/>
        <p:txBody>
          <a:bodyPr/>
          <a:lstStyle/>
          <a:p>
            <a:endParaRPr lang="cs-CZ"/>
          </a:p>
        </p:txBody>
      </p:sp>
      <p:sp>
        <p:nvSpPr>
          <p:cNvPr id="5" name="Zástupný symbol pro text 4"/>
          <p:cNvSpPr>
            <a:spLocks noGrp="1"/>
          </p:cNvSpPr>
          <p:nvPr>
            <p:ph type="body" sz="quarter" idx="16"/>
          </p:nvPr>
        </p:nvSpPr>
        <p:spPr/>
        <p:txBody>
          <a:bodyPr>
            <a:normAutofit fontScale="92500" lnSpcReduction="20000"/>
          </a:bodyPr>
          <a:lstStyle/>
          <a:p>
            <a:r>
              <a:rPr lang="cs-CZ" dirty="0"/>
              <a:t>Schools</a:t>
            </a:r>
          </a:p>
        </p:txBody>
      </p:sp>
      <p:sp>
        <p:nvSpPr>
          <p:cNvPr id="6" name="Zástupný symbol pro obsah 5"/>
          <p:cNvSpPr>
            <a:spLocks noGrp="1"/>
          </p:cNvSpPr>
          <p:nvPr>
            <p:ph idx="1"/>
          </p:nvPr>
        </p:nvSpPr>
        <p:spPr/>
        <p:txBody>
          <a:bodyPr>
            <a:normAutofit/>
          </a:bodyPr>
          <a:lstStyle/>
          <a:p>
            <a:pPr marL="342900" indent="-342900">
              <a:buFont typeface="Arial" panose="020B0604020202020204" pitchFamily="34" charset="0"/>
              <a:buChar char="•"/>
            </a:pPr>
            <a:r>
              <a:rPr lang="cs-CZ" dirty="0"/>
              <a:t>accepting all pupils </a:t>
            </a:r>
            <a:r>
              <a:rPr lang="cs-CZ" dirty="0" err="1"/>
              <a:t>for</a:t>
            </a:r>
            <a:r>
              <a:rPr lang="cs-CZ" dirty="0"/>
              <a:t> </a:t>
            </a:r>
            <a:r>
              <a:rPr lang="cs-CZ" dirty="0" err="1"/>
              <a:t>mandatory</a:t>
            </a:r>
            <a:r>
              <a:rPr lang="cs-CZ" dirty="0"/>
              <a:t> school attendance, not rejecting Roma pupils because of their ethnicity</a:t>
            </a:r>
          </a:p>
          <a:p>
            <a:pPr marL="342900" indent="-342900">
              <a:buFont typeface="Arial" panose="020B0604020202020204" pitchFamily="34" charset="0"/>
              <a:buChar char="•"/>
            </a:pPr>
            <a:r>
              <a:rPr lang="cs-CZ" dirty="0"/>
              <a:t>not to </a:t>
            </a:r>
            <a:r>
              <a:rPr lang="cs-CZ" dirty="0" err="1"/>
              <a:t>quasi-specialise </a:t>
            </a:r>
            <a:r>
              <a:rPr lang="cs-CZ" dirty="0"/>
              <a:t>on "problem" pupils or the idea that Roma children are better off when they are together</a:t>
            </a:r>
          </a:p>
          <a:p>
            <a:pPr marL="342900" indent="-342900">
              <a:buFont typeface="Arial" panose="020B0604020202020204" pitchFamily="34" charset="0"/>
              <a:buChar char="•"/>
            </a:pPr>
            <a:r>
              <a:rPr lang="cs-CZ" dirty="0"/>
              <a:t>work with families of Roma and non-Roma pupils and remove fears of joint education</a:t>
            </a:r>
          </a:p>
          <a:p>
            <a:pPr marL="342900" indent="-342900">
              <a:buFont typeface="Arial" panose="020B0604020202020204" pitchFamily="34" charset="0"/>
              <a:buChar char="•"/>
            </a:pPr>
            <a:r>
              <a:rPr lang="cs-CZ" dirty="0"/>
              <a:t>support school staff in further training (working with a mixed team)</a:t>
            </a:r>
          </a:p>
          <a:p>
            <a:pPr marL="342900" indent="-342900">
              <a:buFont typeface="Arial" panose="020B0604020202020204" pitchFamily="34" charset="0"/>
              <a:buChar char="•"/>
            </a:pPr>
            <a:r>
              <a:rPr lang="cs-CZ" dirty="0"/>
              <a:t>Preventing bullying and creating a welcoming school climate</a:t>
            </a:r>
          </a:p>
        </p:txBody>
      </p:sp>
    </p:spTree>
    <p:extLst>
      <p:ext uri="{BB962C8B-B14F-4D97-AF65-F5344CB8AC3E}">
        <p14:creationId xmlns:p14="http://schemas.microsoft.com/office/powerpoint/2010/main" val="12197973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Nadpis 11"/>
          <p:cNvSpPr>
            <a:spLocks noGrp="1"/>
          </p:cNvSpPr>
          <p:nvPr>
            <p:ph type="title"/>
          </p:nvPr>
        </p:nvSpPr>
        <p:spPr/>
        <p:txBody>
          <a:bodyPr/>
          <a:lstStyle/>
          <a:p>
            <a:endParaRPr lang="cs-CZ" dirty="0"/>
          </a:p>
        </p:txBody>
      </p:sp>
      <p:sp>
        <p:nvSpPr>
          <p:cNvPr id="13" name="Zástupný symbol pro text 12"/>
          <p:cNvSpPr>
            <a:spLocks noGrp="1"/>
          </p:cNvSpPr>
          <p:nvPr>
            <p:ph type="body" sz="quarter" idx="15"/>
          </p:nvPr>
        </p:nvSpPr>
        <p:spPr/>
        <p:txBody>
          <a:bodyPr/>
          <a:lstStyle/>
          <a:p>
            <a:endParaRPr lang="cs-CZ" dirty="0"/>
          </a:p>
          <a:p>
            <a:pPr algn="ctr"/>
            <a:r>
              <a:rPr lang="cs-CZ" sz="3200" b="1" dirty="0"/>
              <a:t>THANK YOU FOR YOUR ATTENTION.</a:t>
            </a:r>
          </a:p>
        </p:txBody>
      </p:sp>
      <p:sp>
        <p:nvSpPr>
          <p:cNvPr id="3" name="Zástupný symbol pro číslo snímku 2"/>
          <p:cNvSpPr>
            <a:spLocks noGrp="1"/>
          </p:cNvSpPr>
          <p:nvPr>
            <p:ph type="sldNum" sz="quarter" idx="4294967295"/>
          </p:nvPr>
        </p:nvSpPr>
        <p:spPr>
          <a:xfrm>
            <a:off x="7048500" y="6478588"/>
            <a:ext cx="2095500" cy="365125"/>
          </a:xfrm>
        </p:spPr>
        <p:txBody>
          <a:bodyPr/>
          <a:lstStyle/>
          <a:p>
            <a:fld id="{D83BD07D-5885-48DF-B570-0C7EF7FA7CBC}" type="slidenum">
              <a:rPr lang="cs-CZ" smtClean="0"/>
              <a:pPr/>
              <a:t>38</a:t>
            </a:fld>
            <a:endParaRPr lang="cs-CZ"/>
          </a:p>
        </p:txBody>
      </p:sp>
      <p:sp>
        <p:nvSpPr>
          <p:cNvPr id="2" name="Obdélník 1">
            <a:extLst>
              <a:ext uri="{FF2B5EF4-FFF2-40B4-BE49-F238E27FC236}">
                <a16:creationId xmlns:a16="http://schemas.microsoft.com/office/drawing/2014/main" id="{48EA8146-5980-ED06-90E1-896CD7226465}"/>
              </a:ext>
            </a:extLst>
          </p:cNvPr>
          <p:cNvSpPr/>
          <p:nvPr/>
        </p:nvSpPr>
        <p:spPr>
          <a:xfrm>
            <a:off x="5347063" y="2131414"/>
            <a:ext cx="3587212" cy="175432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solidFill>
                  <a:prstClr val="white"/>
                </a:solidFill>
                <a:latin typeface="Calibri" panose="020F0502020204030204"/>
              </a:rPr>
              <a:t>Jakub Konečný</a:t>
            </a:r>
            <a:endParaRPr kumimoji="0" lang="cs-CZ"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err="1">
                <a:solidFill>
                  <a:prstClr val="white"/>
                </a:solidFill>
                <a:latin typeface="Calibri" panose="020F0502020204030204"/>
                <a:hlinkClick r:id="rId2"/>
              </a:rPr>
              <a:t>konecny</a:t>
            </a:r>
            <a:r>
              <a:rPr kumimoji="0" lang="cs-CZ" sz="1800" b="0" i="0" u="none" strike="noStrike" kern="1200" cap="none" spc="0" normalizeH="0" baseline="0" noProof="0" dirty="0">
                <a:ln>
                  <a:noFill/>
                </a:ln>
                <a:solidFill>
                  <a:prstClr val="white"/>
                </a:solidFill>
                <a:effectLst/>
                <a:uLnTx/>
                <a:uFillTx/>
                <a:latin typeface="Calibri" panose="020F0502020204030204"/>
                <a:hlinkClick r:id="rId2"/>
              </a:rPr>
              <a:t>@ochrance.cz</a:t>
            </a:r>
            <a:endParaRPr lang="cs-CZ" dirty="0">
              <a:solidFill>
                <a:prstClr val="white"/>
              </a:solidFill>
              <a:latin typeface="Calibri" panose="020F0502020204030204"/>
            </a:endParaRPr>
          </a:p>
          <a:p>
            <a:pPr lvl="0">
              <a:defRPr/>
            </a:pPr>
            <a:endParaRPr lang="cs-CZ" dirty="0">
              <a:solidFill>
                <a:prstClr val="white"/>
              </a:solidFill>
              <a:latin typeface="Calibri" panose="020F0502020204030204"/>
            </a:endParaRPr>
          </a:p>
          <a:p>
            <a:pPr lvl="0">
              <a:defRPr/>
            </a:pPr>
            <a:r>
              <a:rPr lang="cs-CZ" dirty="0">
                <a:solidFill>
                  <a:prstClr val="white"/>
                </a:solidFill>
                <a:latin typeface="Calibri" panose="020F0502020204030204"/>
              </a:rPr>
              <a:t>Marek Kosík</a:t>
            </a:r>
            <a:endParaRPr lang="cs-CZ" dirty="0">
              <a:solidFill>
                <a:prstClr val="white"/>
              </a:solidFill>
            </a:endParaRPr>
          </a:p>
          <a:p>
            <a:pPr lvl="0">
              <a:defRPr/>
            </a:pPr>
            <a:r>
              <a:rPr lang="cs-CZ" dirty="0">
                <a:solidFill>
                  <a:prstClr val="white"/>
                </a:solidFill>
                <a:hlinkClick r:id="rId2">
                  <a:extLst>
                    <a:ext uri="{A12FA001-AC4F-418D-AE19-62706E023703}">
                      <ahyp:hlinkClr xmlns:ahyp="http://schemas.microsoft.com/office/drawing/2018/hyperlinkcolor" val="tx"/>
                    </a:ext>
                  </a:extLst>
                </a:hlinkClick>
              </a:rPr>
              <a:t>kosik@ochrance.cz</a:t>
            </a:r>
            <a:endParaRPr lang="cs-CZ" dirty="0">
              <a:solidFill>
                <a:prstClr val="white"/>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9132509"/>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Discrimination</a:t>
            </a:r>
            <a:endParaRPr lang="cs-CZ" dirty="0"/>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pPr/>
              <a:t>4</a:t>
            </a:fld>
            <a:endParaRPr lang="cs-CZ"/>
          </a:p>
        </p:txBody>
      </p:sp>
      <p:sp>
        <p:nvSpPr>
          <p:cNvPr id="4" name="Zástupný symbol pro text 3"/>
          <p:cNvSpPr>
            <a:spLocks noGrp="1"/>
          </p:cNvSpPr>
          <p:nvPr>
            <p:ph type="body" sz="quarter" idx="15"/>
          </p:nvPr>
        </p:nvSpPr>
        <p:spPr/>
        <p:txBody>
          <a:bodyPr/>
          <a:lstStyle/>
          <a:p>
            <a:endParaRPr lang="cs-CZ"/>
          </a:p>
        </p:txBody>
      </p:sp>
      <p:sp>
        <p:nvSpPr>
          <p:cNvPr id="6" name="Zástupný symbol pro obsah 5"/>
          <p:cNvSpPr>
            <a:spLocks noGrp="1"/>
          </p:cNvSpPr>
          <p:nvPr>
            <p:ph idx="1"/>
          </p:nvPr>
        </p:nvSpPr>
        <p:spPr/>
        <p:txBody>
          <a:bodyPr>
            <a:normAutofit fontScale="92500" lnSpcReduction="10000"/>
          </a:bodyPr>
          <a:lstStyle/>
          <a:p>
            <a:pPr marL="342900" indent="-342900">
              <a:buFont typeface="Wingdings" panose="05000000000000000000" pitchFamily="2" charset="2"/>
              <a:buChar char="§"/>
            </a:pPr>
            <a:r>
              <a:rPr lang="cs-CZ" sz="2800" dirty="0"/>
              <a:t>Anti-</a:t>
            </a:r>
            <a:r>
              <a:rPr lang="cs-CZ" sz="2800" dirty="0" err="1"/>
              <a:t>discrimination</a:t>
            </a:r>
            <a:r>
              <a:rPr lang="cs-CZ" sz="2800" dirty="0"/>
              <a:t> </a:t>
            </a:r>
            <a:r>
              <a:rPr lang="cs-CZ" sz="2800" dirty="0" err="1"/>
              <a:t>Act</a:t>
            </a:r>
            <a:endParaRPr lang="cs-CZ" sz="2800" dirty="0"/>
          </a:p>
          <a:p>
            <a:pPr marL="857250" lvl="1" indent="-342900">
              <a:buFont typeface="Wingdings" panose="05000000000000000000" pitchFamily="2" charset="2"/>
              <a:buChar char="§"/>
            </a:pPr>
            <a:r>
              <a:rPr lang="cs-CZ" sz="2800" dirty="0" err="1"/>
              <a:t>Discrimination</a:t>
            </a:r>
            <a:r>
              <a:rPr lang="cs-CZ" sz="2800" dirty="0"/>
              <a:t> </a:t>
            </a:r>
            <a:r>
              <a:rPr lang="cs-CZ" sz="2800" dirty="0" err="1"/>
              <a:t>grounds</a:t>
            </a:r>
            <a:r>
              <a:rPr lang="cs-CZ" sz="2800" dirty="0"/>
              <a:t> (</a:t>
            </a:r>
            <a:r>
              <a:rPr lang="cs-CZ" sz="2800" dirty="0" err="1"/>
              <a:t>reason</a:t>
            </a:r>
            <a:r>
              <a:rPr lang="cs-CZ" sz="2800" dirty="0"/>
              <a:t> to </a:t>
            </a:r>
            <a:r>
              <a:rPr lang="cs-CZ" sz="2800" dirty="0" err="1"/>
              <a:t>discriminate</a:t>
            </a:r>
            <a:r>
              <a:rPr lang="cs-CZ" sz="2800" dirty="0"/>
              <a:t>): </a:t>
            </a:r>
            <a:r>
              <a:rPr lang="cs-CZ" sz="2800" dirty="0" err="1"/>
              <a:t>ethicity</a:t>
            </a:r>
            <a:endParaRPr lang="cs-CZ" sz="2800" dirty="0"/>
          </a:p>
          <a:p>
            <a:pPr marL="857250" lvl="1" indent="-342900">
              <a:buFont typeface="Wingdings" panose="05000000000000000000" pitchFamily="2" charset="2"/>
              <a:buChar char="§"/>
            </a:pPr>
            <a:r>
              <a:rPr lang="cs-CZ" sz="2800" dirty="0"/>
              <a:t>Area </a:t>
            </a:r>
            <a:r>
              <a:rPr lang="cs-CZ" sz="2800" dirty="0" err="1"/>
              <a:t>of</a:t>
            </a:r>
            <a:r>
              <a:rPr lang="cs-CZ" sz="2800" dirty="0"/>
              <a:t> </a:t>
            </a:r>
            <a:r>
              <a:rPr lang="cs-CZ" sz="2800" dirty="0" err="1"/>
              <a:t>discrimination</a:t>
            </a:r>
            <a:r>
              <a:rPr lang="cs-CZ" sz="2800" dirty="0"/>
              <a:t> (</a:t>
            </a:r>
            <a:r>
              <a:rPr lang="cs-CZ" sz="2800" dirty="0" err="1"/>
              <a:t>context</a:t>
            </a:r>
            <a:r>
              <a:rPr lang="cs-CZ" sz="2800" dirty="0"/>
              <a:t> </a:t>
            </a:r>
            <a:r>
              <a:rPr lang="cs-CZ" sz="2800" dirty="0" err="1"/>
              <a:t>of</a:t>
            </a:r>
            <a:r>
              <a:rPr lang="cs-CZ" sz="2800" dirty="0"/>
              <a:t> </a:t>
            </a:r>
            <a:r>
              <a:rPr lang="cs-CZ" sz="2800" dirty="0" err="1"/>
              <a:t>the</a:t>
            </a:r>
            <a:r>
              <a:rPr lang="cs-CZ" sz="2800" dirty="0"/>
              <a:t> </a:t>
            </a:r>
            <a:r>
              <a:rPr lang="cs-CZ" sz="2800" dirty="0" err="1"/>
              <a:t>discrimination</a:t>
            </a:r>
            <a:r>
              <a:rPr lang="cs-CZ" sz="2800" dirty="0"/>
              <a:t>):  </a:t>
            </a:r>
            <a:r>
              <a:rPr lang="cs-CZ" sz="2800" dirty="0" err="1"/>
              <a:t>education</a:t>
            </a:r>
            <a:endParaRPr lang="cs-CZ" sz="2800" dirty="0"/>
          </a:p>
          <a:p>
            <a:pPr marL="342900" indent="-342900">
              <a:buFont typeface="Wingdings" panose="05000000000000000000" pitchFamily="2" charset="2"/>
              <a:buChar char="§"/>
            </a:pPr>
            <a:r>
              <a:rPr lang="cs-CZ" sz="2800" dirty="0"/>
              <a:t>Direct </a:t>
            </a:r>
            <a:r>
              <a:rPr lang="cs-CZ" sz="2800" dirty="0" err="1"/>
              <a:t>discrimination</a:t>
            </a:r>
            <a:r>
              <a:rPr lang="cs-CZ" sz="2800" dirty="0"/>
              <a:t> – </a:t>
            </a:r>
            <a:r>
              <a:rPr lang="en-US" sz="2800" dirty="0"/>
              <a:t>where one</a:t>
            </a:r>
            <a:r>
              <a:rPr lang="cs-CZ" sz="2800" dirty="0"/>
              <a:t> </a:t>
            </a:r>
            <a:r>
              <a:rPr lang="en-US" sz="2800" dirty="0"/>
              <a:t>person is treated less </a:t>
            </a:r>
            <a:r>
              <a:rPr lang="en-US" sz="2800" dirty="0" err="1"/>
              <a:t>favourably</a:t>
            </a:r>
            <a:r>
              <a:rPr lang="en-US" sz="2800" dirty="0"/>
              <a:t> than another is, has been or would be treated in a comparable situation</a:t>
            </a:r>
            <a:r>
              <a:rPr lang="cs-CZ" sz="2800" dirty="0"/>
              <a:t> </a:t>
            </a:r>
            <a:r>
              <a:rPr lang="cs-CZ" sz="2800" dirty="0" err="1"/>
              <a:t>based</a:t>
            </a:r>
            <a:r>
              <a:rPr lang="cs-CZ" sz="2800" dirty="0"/>
              <a:t> on </a:t>
            </a:r>
            <a:r>
              <a:rPr lang="cs-CZ" sz="2800" dirty="0" err="1"/>
              <a:t>the</a:t>
            </a:r>
            <a:r>
              <a:rPr lang="cs-CZ" sz="2800" dirty="0"/>
              <a:t> </a:t>
            </a:r>
            <a:r>
              <a:rPr lang="cs-CZ" sz="2800" dirty="0" err="1"/>
              <a:t>prohibited</a:t>
            </a:r>
            <a:r>
              <a:rPr lang="cs-CZ" sz="2800" dirty="0"/>
              <a:t> </a:t>
            </a:r>
            <a:r>
              <a:rPr lang="cs-CZ" sz="2800" dirty="0" err="1"/>
              <a:t>grounds</a:t>
            </a:r>
            <a:endParaRPr lang="cs-CZ" sz="2800" dirty="0"/>
          </a:p>
          <a:p>
            <a:pPr marL="342900" indent="-342900">
              <a:buFont typeface="Wingdings" panose="05000000000000000000" pitchFamily="2" charset="2"/>
              <a:buChar char="§"/>
            </a:pPr>
            <a:r>
              <a:rPr lang="cs-CZ" sz="2800" dirty="0" err="1"/>
              <a:t>Indirect</a:t>
            </a:r>
            <a:r>
              <a:rPr lang="cs-CZ" sz="2800" dirty="0"/>
              <a:t> </a:t>
            </a:r>
            <a:r>
              <a:rPr lang="cs-CZ" sz="2800" dirty="0" err="1"/>
              <a:t>discrimination</a:t>
            </a:r>
            <a:r>
              <a:rPr lang="cs-CZ" sz="2800" dirty="0"/>
              <a:t> – </a:t>
            </a:r>
            <a:r>
              <a:rPr lang="cs-CZ" sz="2800" dirty="0" err="1"/>
              <a:t>less</a:t>
            </a:r>
            <a:r>
              <a:rPr lang="cs-CZ" sz="2800" dirty="0"/>
              <a:t> </a:t>
            </a:r>
            <a:r>
              <a:rPr lang="cs-CZ" sz="2800" dirty="0" err="1"/>
              <a:t>favourable</a:t>
            </a:r>
            <a:r>
              <a:rPr lang="cs-CZ" sz="2800" dirty="0"/>
              <a:t> </a:t>
            </a:r>
            <a:r>
              <a:rPr lang="cs-CZ" sz="2800" dirty="0" err="1"/>
              <a:t>treatment</a:t>
            </a:r>
            <a:r>
              <a:rPr lang="cs-CZ" sz="2800" dirty="0"/>
              <a:t> </a:t>
            </a:r>
            <a:r>
              <a:rPr lang="cs-CZ" sz="2800" dirty="0" err="1"/>
              <a:t>based</a:t>
            </a:r>
            <a:r>
              <a:rPr lang="cs-CZ" sz="2800" dirty="0"/>
              <a:t> on </a:t>
            </a:r>
            <a:r>
              <a:rPr lang="cs-CZ" sz="2800" dirty="0" err="1"/>
              <a:t>seemingly</a:t>
            </a:r>
            <a:r>
              <a:rPr lang="cs-CZ" sz="2800" dirty="0"/>
              <a:t> </a:t>
            </a:r>
            <a:r>
              <a:rPr lang="cs-CZ" sz="2800" dirty="0" err="1"/>
              <a:t>neutral</a:t>
            </a:r>
            <a:r>
              <a:rPr lang="cs-CZ" sz="2800" dirty="0"/>
              <a:t> </a:t>
            </a:r>
            <a:r>
              <a:rPr lang="cs-CZ" sz="2800" dirty="0" err="1"/>
              <a:t>criteria</a:t>
            </a:r>
            <a:r>
              <a:rPr lang="cs-CZ" sz="2800" dirty="0"/>
              <a:t> (</a:t>
            </a:r>
            <a:r>
              <a:rPr lang="cs-CZ" sz="2800" dirty="0" err="1"/>
              <a:t>legitimate</a:t>
            </a:r>
            <a:r>
              <a:rPr lang="cs-CZ" sz="2800" dirty="0"/>
              <a:t> </a:t>
            </a:r>
            <a:r>
              <a:rPr lang="cs-CZ" sz="2800" dirty="0" err="1"/>
              <a:t>aim</a:t>
            </a:r>
            <a:r>
              <a:rPr lang="cs-CZ" sz="2800" dirty="0"/>
              <a:t>, </a:t>
            </a:r>
            <a:r>
              <a:rPr lang="cs-CZ" sz="2800" dirty="0" err="1"/>
              <a:t>proportionality</a:t>
            </a:r>
            <a:r>
              <a:rPr lang="cs-CZ" sz="2800" dirty="0"/>
              <a:t>, </a:t>
            </a:r>
            <a:r>
              <a:rPr lang="cs-CZ" sz="2800" dirty="0" err="1"/>
              <a:t>necessity</a:t>
            </a:r>
            <a:r>
              <a:rPr lang="cs-CZ" sz="2800" dirty="0"/>
              <a:t>)</a:t>
            </a:r>
          </a:p>
          <a:p>
            <a:pPr marL="342900" indent="-342900">
              <a:buFont typeface="Wingdings" panose="05000000000000000000" pitchFamily="2" charset="2"/>
              <a:buChar char="§"/>
            </a:pPr>
            <a:endParaRPr lang="cs-CZ" sz="2800" dirty="0"/>
          </a:p>
        </p:txBody>
      </p:sp>
    </p:spTree>
    <p:extLst>
      <p:ext uri="{BB962C8B-B14F-4D97-AF65-F5344CB8AC3E}">
        <p14:creationId xmlns:p14="http://schemas.microsoft.com/office/powerpoint/2010/main" val="361749041"/>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Assistance</a:t>
            </a:r>
            <a:r>
              <a:rPr lang="cs-CZ" dirty="0"/>
              <a:t> to </a:t>
            </a:r>
            <a:r>
              <a:rPr lang="cs-CZ" dirty="0" err="1"/>
              <a:t>Victims</a:t>
            </a:r>
            <a:endParaRPr lang="cs-CZ" dirty="0"/>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pPr/>
              <a:t>5</a:t>
            </a:fld>
            <a:endParaRPr lang="cs-CZ"/>
          </a:p>
        </p:txBody>
      </p:sp>
      <p:sp>
        <p:nvSpPr>
          <p:cNvPr id="4" name="Zástupný symbol pro text 3"/>
          <p:cNvSpPr>
            <a:spLocks noGrp="1"/>
          </p:cNvSpPr>
          <p:nvPr>
            <p:ph type="body" sz="quarter" idx="15"/>
          </p:nvPr>
        </p:nvSpPr>
        <p:spPr/>
        <p:txBody>
          <a:bodyPr/>
          <a:lstStyle/>
          <a:p>
            <a:endParaRPr lang="cs-CZ"/>
          </a:p>
        </p:txBody>
      </p:sp>
      <p:sp>
        <p:nvSpPr>
          <p:cNvPr id="6" name="Zástupný symbol pro obsah 5"/>
          <p:cNvSpPr>
            <a:spLocks noGrp="1"/>
          </p:cNvSpPr>
          <p:nvPr>
            <p:ph idx="1"/>
          </p:nvPr>
        </p:nvSpPr>
        <p:spPr/>
        <p:txBody>
          <a:bodyPr>
            <a:noAutofit/>
          </a:bodyPr>
          <a:lstStyle/>
          <a:p>
            <a:pPr marL="342900" indent="-342900">
              <a:buFont typeface="Wingdings" panose="05000000000000000000" pitchFamily="2" charset="2"/>
              <a:buChar char="§"/>
            </a:pPr>
            <a:r>
              <a:rPr lang="cs-CZ" sz="2800" dirty="0" err="1"/>
              <a:t>Assess</a:t>
            </a:r>
            <a:r>
              <a:rPr lang="cs-CZ" sz="2800" dirty="0"/>
              <a:t> </a:t>
            </a:r>
            <a:r>
              <a:rPr lang="cs-CZ" sz="2800" dirty="0" err="1"/>
              <a:t>whether</a:t>
            </a:r>
            <a:r>
              <a:rPr lang="cs-CZ" sz="2800" dirty="0"/>
              <a:t> </a:t>
            </a:r>
            <a:r>
              <a:rPr lang="cs-CZ" sz="2800" dirty="0" err="1"/>
              <a:t>discrimination</a:t>
            </a:r>
            <a:r>
              <a:rPr lang="cs-CZ" sz="2800" dirty="0"/>
              <a:t> has </a:t>
            </a:r>
            <a:r>
              <a:rPr lang="cs-CZ" sz="2800" dirty="0" err="1"/>
              <a:t>occured</a:t>
            </a:r>
            <a:endParaRPr lang="cs-CZ" sz="2800" dirty="0"/>
          </a:p>
          <a:p>
            <a:pPr marL="342900" indent="-342900">
              <a:buFont typeface="Wingdings" panose="05000000000000000000" pitchFamily="2" charset="2"/>
              <a:buChar char="§"/>
            </a:pPr>
            <a:r>
              <a:rPr lang="cs-CZ" sz="2800" dirty="0" err="1"/>
              <a:t>Invite</a:t>
            </a:r>
            <a:r>
              <a:rPr lang="cs-CZ" sz="2800" dirty="0"/>
              <a:t> </a:t>
            </a:r>
            <a:r>
              <a:rPr lang="cs-CZ" sz="2800" dirty="0" err="1"/>
              <a:t>the</a:t>
            </a:r>
            <a:r>
              <a:rPr lang="cs-CZ" sz="2800" dirty="0"/>
              <a:t> </a:t>
            </a:r>
            <a:r>
              <a:rPr lang="cs-CZ" sz="2800" dirty="0" err="1"/>
              <a:t>other</a:t>
            </a:r>
            <a:r>
              <a:rPr lang="cs-CZ" sz="2800" dirty="0"/>
              <a:t> party to comment on </a:t>
            </a:r>
            <a:r>
              <a:rPr lang="cs-CZ" sz="2800" dirty="0" err="1"/>
              <a:t>the</a:t>
            </a:r>
            <a:r>
              <a:rPr lang="cs-CZ" sz="2800" dirty="0"/>
              <a:t> </a:t>
            </a:r>
            <a:r>
              <a:rPr lang="cs-CZ" sz="2800" dirty="0" err="1"/>
              <a:t>matter</a:t>
            </a:r>
            <a:r>
              <a:rPr lang="cs-CZ" sz="2800" dirty="0"/>
              <a:t> (</a:t>
            </a:r>
            <a:r>
              <a:rPr lang="cs-CZ" sz="2800" dirty="0" err="1"/>
              <a:t>they</a:t>
            </a:r>
            <a:r>
              <a:rPr lang="cs-CZ" sz="2800" dirty="0"/>
              <a:t> are not </a:t>
            </a:r>
            <a:r>
              <a:rPr lang="cs-CZ" sz="2800" dirty="0" err="1"/>
              <a:t>required</a:t>
            </a:r>
            <a:r>
              <a:rPr lang="cs-CZ" sz="2800" dirty="0"/>
              <a:t> to do so)</a:t>
            </a:r>
          </a:p>
          <a:p>
            <a:pPr marL="342900" indent="-342900">
              <a:buFont typeface="Wingdings" panose="05000000000000000000" pitchFamily="2" charset="2"/>
              <a:buChar char="§"/>
            </a:pPr>
            <a:r>
              <a:rPr lang="cs-CZ" sz="2800" dirty="0" err="1"/>
              <a:t>Advise</a:t>
            </a:r>
            <a:r>
              <a:rPr lang="cs-CZ" sz="2800" dirty="0"/>
              <a:t> on </a:t>
            </a:r>
            <a:r>
              <a:rPr lang="cs-CZ" sz="2800" dirty="0" err="1"/>
              <a:t>the</a:t>
            </a:r>
            <a:r>
              <a:rPr lang="cs-CZ" sz="2800" dirty="0"/>
              <a:t> </a:t>
            </a:r>
            <a:r>
              <a:rPr lang="cs-CZ" sz="2800" dirty="0" err="1"/>
              <a:t>rights</a:t>
            </a:r>
            <a:r>
              <a:rPr lang="cs-CZ" sz="2800" dirty="0"/>
              <a:t>, </a:t>
            </a:r>
            <a:r>
              <a:rPr lang="cs-CZ" sz="2800" dirty="0" err="1"/>
              <a:t>may</a:t>
            </a:r>
            <a:r>
              <a:rPr lang="cs-CZ" sz="2800" dirty="0"/>
              <a:t> </a:t>
            </a:r>
            <a:r>
              <a:rPr lang="cs-CZ" sz="2800" dirty="0" err="1"/>
              <a:t>recommend</a:t>
            </a:r>
            <a:r>
              <a:rPr lang="cs-CZ" sz="2800" dirty="0"/>
              <a:t> </a:t>
            </a:r>
            <a:r>
              <a:rPr lang="cs-CZ" sz="2800" dirty="0" err="1"/>
              <a:t>turning</a:t>
            </a:r>
            <a:r>
              <a:rPr lang="cs-CZ" sz="2800" dirty="0"/>
              <a:t> to </a:t>
            </a:r>
            <a:r>
              <a:rPr lang="cs-CZ" sz="2800" dirty="0" err="1"/>
              <a:t>an</a:t>
            </a:r>
            <a:r>
              <a:rPr lang="cs-CZ" sz="2800" dirty="0"/>
              <a:t> </a:t>
            </a:r>
            <a:r>
              <a:rPr lang="cs-CZ" sz="2800" dirty="0" err="1"/>
              <a:t>inspection</a:t>
            </a:r>
            <a:r>
              <a:rPr lang="cs-CZ" sz="2800" dirty="0"/>
              <a:t> body</a:t>
            </a:r>
          </a:p>
          <a:p>
            <a:pPr marL="342900" indent="-342900">
              <a:buFont typeface="Wingdings" panose="05000000000000000000" pitchFamily="2" charset="2"/>
              <a:buChar char="§"/>
            </a:pPr>
            <a:r>
              <a:rPr lang="cs-CZ" sz="2800" dirty="0"/>
              <a:t>May </a:t>
            </a:r>
            <a:r>
              <a:rPr lang="cs-CZ" sz="2800" dirty="0" err="1"/>
              <a:t>recommend</a:t>
            </a:r>
            <a:r>
              <a:rPr lang="cs-CZ" sz="2800" dirty="0"/>
              <a:t> </a:t>
            </a:r>
            <a:r>
              <a:rPr lang="cs-CZ" sz="2800" dirty="0" err="1"/>
              <a:t>filing</a:t>
            </a:r>
            <a:r>
              <a:rPr lang="cs-CZ" sz="2800" dirty="0"/>
              <a:t> </a:t>
            </a:r>
            <a:r>
              <a:rPr lang="cs-CZ" sz="2800" dirty="0" err="1"/>
              <a:t>legal</a:t>
            </a:r>
            <a:r>
              <a:rPr lang="cs-CZ" sz="2800" dirty="0"/>
              <a:t> </a:t>
            </a:r>
            <a:r>
              <a:rPr lang="cs-CZ" sz="2800" dirty="0" err="1"/>
              <a:t>action</a:t>
            </a:r>
            <a:r>
              <a:rPr lang="cs-CZ" sz="2800" dirty="0"/>
              <a:t> </a:t>
            </a:r>
            <a:r>
              <a:rPr lang="cs-CZ" sz="2800" dirty="0" err="1"/>
              <a:t>with</a:t>
            </a:r>
            <a:r>
              <a:rPr lang="cs-CZ" sz="2800" dirty="0"/>
              <a:t> </a:t>
            </a:r>
            <a:r>
              <a:rPr lang="cs-CZ" sz="2800" dirty="0" err="1"/>
              <a:t>the</a:t>
            </a:r>
            <a:r>
              <a:rPr lang="cs-CZ" sz="2800" dirty="0"/>
              <a:t> </a:t>
            </a:r>
            <a:r>
              <a:rPr lang="cs-CZ" sz="2800" dirty="0" err="1"/>
              <a:t>court</a:t>
            </a:r>
            <a:r>
              <a:rPr lang="cs-CZ" sz="2800" dirty="0"/>
              <a:t>, </a:t>
            </a:r>
            <a:r>
              <a:rPr lang="cs-CZ" sz="2800" dirty="0" err="1"/>
              <a:t>may</a:t>
            </a:r>
            <a:r>
              <a:rPr lang="cs-CZ" sz="2800" dirty="0"/>
              <a:t> </a:t>
            </a:r>
            <a:r>
              <a:rPr lang="cs-CZ" sz="2800" dirty="0" err="1"/>
              <a:t>arrange</a:t>
            </a:r>
            <a:r>
              <a:rPr lang="cs-CZ" sz="2800" dirty="0"/>
              <a:t> free </a:t>
            </a:r>
            <a:r>
              <a:rPr lang="cs-CZ" sz="2800" dirty="0" err="1"/>
              <a:t>legal</a:t>
            </a:r>
            <a:r>
              <a:rPr lang="cs-CZ" sz="2800" dirty="0"/>
              <a:t> </a:t>
            </a:r>
            <a:r>
              <a:rPr lang="cs-CZ" sz="2800" dirty="0" err="1"/>
              <a:t>aid</a:t>
            </a:r>
            <a:endParaRPr lang="cs-CZ" sz="2800" dirty="0"/>
          </a:p>
          <a:p>
            <a:pPr marL="342900" indent="-342900">
              <a:buFont typeface="Wingdings" panose="05000000000000000000" pitchFamily="2" charset="2"/>
              <a:buChar char="§"/>
            </a:pPr>
            <a:r>
              <a:rPr lang="cs-CZ" sz="2800" dirty="0" err="1"/>
              <a:t>Ombudsperson</a:t>
            </a:r>
            <a:r>
              <a:rPr lang="cs-CZ" sz="2800" dirty="0"/>
              <a:t> </a:t>
            </a:r>
            <a:r>
              <a:rPr lang="cs-CZ" sz="2800" dirty="0" err="1"/>
              <a:t>cannot</a:t>
            </a:r>
            <a:r>
              <a:rPr lang="cs-CZ" sz="2800" dirty="0"/>
              <a:t> </a:t>
            </a:r>
            <a:r>
              <a:rPr lang="cs-CZ" sz="2800" dirty="0" err="1"/>
              <a:t>represent</a:t>
            </a:r>
            <a:r>
              <a:rPr lang="cs-CZ" sz="2800" dirty="0"/>
              <a:t> </a:t>
            </a:r>
            <a:r>
              <a:rPr lang="cs-CZ" sz="2800" dirty="0" err="1"/>
              <a:t>the</a:t>
            </a:r>
            <a:r>
              <a:rPr lang="cs-CZ" sz="2800" dirty="0"/>
              <a:t> </a:t>
            </a:r>
            <a:r>
              <a:rPr lang="cs-CZ" sz="2800" dirty="0" err="1"/>
              <a:t>victim</a:t>
            </a:r>
            <a:r>
              <a:rPr lang="cs-CZ" sz="2800" dirty="0"/>
              <a:t> in a </a:t>
            </a:r>
            <a:r>
              <a:rPr lang="cs-CZ" sz="2800" dirty="0" err="1"/>
              <a:t>court</a:t>
            </a:r>
            <a:r>
              <a:rPr lang="cs-CZ" sz="2800" dirty="0"/>
              <a:t>, nor </a:t>
            </a:r>
            <a:r>
              <a:rPr lang="cs-CZ" sz="2800" dirty="0" err="1"/>
              <a:t>file</a:t>
            </a:r>
            <a:r>
              <a:rPr lang="cs-CZ" sz="2800" dirty="0"/>
              <a:t> </a:t>
            </a:r>
            <a:r>
              <a:rPr lang="cs-CZ" sz="2800" dirty="0" err="1"/>
              <a:t>an</a:t>
            </a:r>
            <a:r>
              <a:rPr lang="cs-CZ" sz="2800" dirty="0"/>
              <a:t> </a:t>
            </a:r>
            <a:r>
              <a:rPr lang="cs-CZ" sz="2800" dirty="0" err="1"/>
              <a:t>action</a:t>
            </a:r>
            <a:r>
              <a:rPr lang="cs-CZ" sz="2800" dirty="0"/>
              <a:t> in public </a:t>
            </a:r>
            <a:r>
              <a:rPr lang="cs-CZ" sz="2800" dirty="0" err="1"/>
              <a:t>interest</a:t>
            </a:r>
            <a:r>
              <a:rPr lang="cs-CZ" sz="2800" dirty="0"/>
              <a:t> – </a:t>
            </a:r>
            <a:r>
              <a:rPr lang="cs-CZ" sz="2800" dirty="0" err="1"/>
              <a:t>this</a:t>
            </a:r>
            <a:r>
              <a:rPr lang="cs-CZ" sz="2800" dirty="0"/>
              <a:t> </a:t>
            </a:r>
            <a:r>
              <a:rPr lang="cs-CZ" sz="2800" dirty="0" err="1"/>
              <a:t>should</a:t>
            </a:r>
            <a:r>
              <a:rPr lang="cs-CZ" sz="2800" dirty="0"/>
              <a:t> </a:t>
            </a:r>
            <a:r>
              <a:rPr lang="cs-CZ" sz="2800" dirty="0" err="1"/>
              <a:t>change</a:t>
            </a:r>
            <a:r>
              <a:rPr lang="cs-CZ" sz="2800" dirty="0"/>
              <a:t> </a:t>
            </a:r>
            <a:r>
              <a:rPr lang="cs-CZ" sz="2800" dirty="0" err="1"/>
              <a:t>soon</a:t>
            </a:r>
            <a:r>
              <a:rPr lang="cs-CZ" sz="2800" dirty="0"/>
              <a:t> </a:t>
            </a:r>
            <a:r>
              <a:rPr lang="cs-CZ" sz="2800" dirty="0" err="1"/>
              <a:t>with</a:t>
            </a:r>
            <a:r>
              <a:rPr lang="cs-CZ" sz="2800" dirty="0"/>
              <a:t> </a:t>
            </a:r>
            <a:r>
              <a:rPr lang="cs-CZ" sz="2800" dirty="0" err="1"/>
              <a:t>the</a:t>
            </a:r>
            <a:r>
              <a:rPr lang="cs-CZ" sz="2800" dirty="0"/>
              <a:t> </a:t>
            </a:r>
            <a:r>
              <a:rPr lang="cs-CZ" sz="2800" dirty="0" err="1"/>
              <a:t>new</a:t>
            </a:r>
            <a:r>
              <a:rPr lang="cs-CZ" sz="2800" dirty="0"/>
              <a:t> EU </a:t>
            </a:r>
            <a:r>
              <a:rPr lang="cs-CZ" sz="2800" dirty="0" err="1"/>
              <a:t>rules</a:t>
            </a:r>
            <a:r>
              <a:rPr lang="cs-CZ" sz="2800" dirty="0"/>
              <a:t> </a:t>
            </a:r>
            <a:r>
              <a:rPr lang="cs-CZ" sz="2800" dirty="0" err="1"/>
              <a:t>for</a:t>
            </a:r>
            <a:r>
              <a:rPr lang="cs-CZ" sz="2800" dirty="0"/>
              <a:t> </a:t>
            </a:r>
            <a:r>
              <a:rPr lang="cs-CZ" sz="2800" dirty="0" err="1"/>
              <a:t>Equality</a:t>
            </a:r>
            <a:r>
              <a:rPr lang="cs-CZ" sz="2800" dirty="0"/>
              <a:t> </a:t>
            </a:r>
            <a:r>
              <a:rPr lang="cs-CZ" sz="2800" dirty="0" err="1"/>
              <a:t>Bodies</a:t>
            </a:r>
            <a:endParaRPr lang="cs-CZ" sz="2800" dirty="0"/>
          </a:p>
        </p:txBody>
      </p:sp>
    </p:spTree>
    <p:extLst>
      <p:ext uri="{BB962C8B-B14F-4D97-AF65-F5344CB8AC3E}">
        <p14:creationId xmlns:p14="http://schemas.microsoft.com/office/powerpoint/2010/main" val="2609998224"/>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ECTHR and ECSR </a:t>
            </a:r>
            <a:r>
              <a:rPr lang="cs-CZ" dirty="0" err="1"/>
              <a:t>cases</a:t>
            </a:r>
            <a:endParaRPr lang="cs-CZ" dirty="0"/>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pPr/>
              <a:t>6</a:t>
            </a:fld>
            <a:endParaRPr lang="cs-CZ"/>
          </a:p>
        </p:txBody>
      </p:sp>
      <p:sp>
        <p:nvSpPr>
          <p:cNvPr id="4" name="Zástupný symbol pro text 3"/>
          <p:cNvSpPr>
            <a:spLocks noGrp="1"/>
          </p:cNvSpPr>
          <p:nvPr>
            <p:ph type="body" sz="quarter" idx="15"/>
          </p:nvPr>
        </p:nvSpPr>
        <p:spPr/>
        <p:txBody>
          <a:bodyPr/>
          <a:lstStyle/>
          <a:p>
            <a:endParaRPr lang="cs-CZ"/>
          </a:p>
        </p:txBody>
      </p:sp>
      <p:sp>
        <p:nvSpPr>
          <p:cNvPr id="6" name="Zástupný symbol pro obsah 5"/>
          <p:cNvSpPr>
            <a:spLocks noGrp="1"/>
          </p:cNvSpPr>
          <p:nvPr>
            <p:ph idx="1"/>
          </p:nvPr>
        </p:nvSpPr>
        <p:spPr/>
        <p:txBody>
          <a:bodyPr>
            <a:noAutofit/>
          </a:bodyPr>
          <a:lstStyle/>
          <a:p>
            <a:r>
              <a:rPr lang="cs-CZ" dirty="0"/>
              <a:t>D. H. and </a:t>
            </a:r>
            <a:r>
              <a:rPr lang="cs-CZ" dirty="0" err="1"/>
              <a:t>others</a:t>
            </a:r>
            <a:r>
              <a:rPr lang="cs-CZ" dirty="0"/>
              <a:t> v Czech Republic: </a:t>
            </a:r>
            <a:r>
              <a:rPr lang="cs-CZ" dirty="0" err="1"/>
              <a:t>Violation</a:t>
            </a:r>
            <a:r>
              <a:rPr lang="cs-CZ" dirty="0"/>
              <a:t> </a:t>
            </a:r>
            <a:r>
              <a:rPr lang="cs-CZ" dirty="0" err="1"/>
              <a:t>of</a:t>
            </a:r>
            <a:r>
              <a:rPr lang="cs-CZ" dirty="0"/>
              <a:t> </a:t>
            </a:r>
            <a:r>
              <a:rPr lang="cs-CZ" dirty="0" err="1"/>
              <a:t>the</a:t>
            </a:r>
            <a:r>
              <a:rPr lang="cs-CZ" dirty="0"/>
              <a:t> </a:t>
            </a:r>
            <a:r>
              <a:rPr lang="cs-CZ" dirty="0" err="1"/>
              <a:t>prohibition</a:t>
            </a:r>
            <a:r>
              <a:rPr lang="cs-CZ" dirty="0"/>
              <a:t> </a:t>
            </a:r>
            <a:r>
              <a:rPr lang="cs-CZ" dirty="0" err="1"/>
              <a:t>of</a:t>
            </a:r>
            <a:r>
              <a:rPr lang="cs-CZ" dirty="0"/>
              <a:t> </a:t>
            </a:r>
            <a:r>
              <a:rPr lang="cs-CZ" dirty="0" err="1"/>
              <a:t>discrimination</a:t>
            </a:r>
            <a:r>
              <a:rPr lang="cs-CZ" dirty="0"/>
              <a:t> in </a:t>
            </a:r>
            <a:r>
              <a:rPr lang="cs-CZ" dirty="0" err="1"/>
              <a:t>the</a:t>
            </a:r>
            <a:r>
              <a:rPr lang="cs-CZ" dirty="0"/>
              <a:t> </a:t>
            </a:r>
            <a:r>
              <a:rPr lang="cs-CZ" dirty="0" err="1"/>
              <a:t>right</a:t>
            </a:r>
            <a:r>
              <a:rPr lang="cs-CZ" dirty="0"/>
              <a:t> to </a:t>
            </a:r>
            <a:r>
              <a:rPr lang="cs-CZ" dirty="0" err="1"/>
              <a:t>education</a:t>
            </a:r>
            <a:endParaRPr lang="cs-CZ" dirty="0"/>
          </a:p>
          <a:p>
            <a:pPr marL="457200" indent="-457200">
              <a:buFont typeface="Arial" panose="020B0604020202020204" pitchFamily="34" charset="0"/>
              <a:buChar char="•"/>
            </a:pPr>
            <a:r>
              <a:rPr lang="cs-CZ" dirty="0" err="1"/>
              <a:t>Enrolling</a:t>
            </a:r>
            <a:r>
              <a:rPr lang="cs-CZ" dirty="0"/>
              <a:t> Roma </a:t>
            </a:r>
            <a:r>
              <a:rPr lang="cs-CZ" dirty="0" err="1"/>
              <a:t>children</a:t>
            </a:r>
            <a:r>
              <a:rPr lang="cs-CZ" dirty="0"/>
              <a:t> </a:t>
            </a:r>
            <a:r>
              <a:rPr lang="cs-CZ" dirty="0" err="1"/>
              <a:t>into</a:t>
            </a:r>
            <a:r>
              <a:rPr lang="cs-CZ" dirty="0"/>
              <a:t> </a:t>
            </a:r>
            <a:r>
              <a:rPr lang="cs-CZ" dirty="0" err="1"/>
              <a:t>special</a:t>
            </a:r>
            <a:r>
              <a:rPr lang="cs-CZ" dirty="0"/>
              <a:t> </a:t>
            </a:r>
            <a:r>
              <a:rPr lang="cs-CZ" dirty="0" err="1"/>
              <a:t>schools</a:t>
            </a:r>
            <a:r>
              <a:rPr lang="cs-CZ" dirty="0"/>
              <a:t> (</a:t>
            </a:r>
            <a:r>
              <a:rPr lang="cs-CZ" dirty="0" err="1"/>
              <a:t>for</a:t>
            </a:r>
            <a:r>
              <a:rPr lang="cs-CZ" dirty="0"/>
              <a:t> </a:t>
            </a:r>
            <a:r>
              <a:rPr lang="cs-CZ" dirty="0" err="1"/>
              <a:t>children</a:t>
            </a:r>
            <a:r>
              <a:rPr lang="cs-CZ" dirty="0"/>
              <a:t> </a:t>
            </a:r>
            <a:r>
              <a:rPr lang="cs-CZ" dirty="0" err="1"/>
              <a:t>with</a:t>
            </a:r>
            <a:r>
              <a:rPr lang="cs-CZ" dirty="0"/>
              <a:t> </a:t>
            </a:r>
            <a:r>
              <a:rPr lang="cs-CZ" dirty="0" err="1"/>
              <a:t>mental</a:t>
            </a:r>
            <a:r>
              <a:rPr lang="cs-CZ" dirty="0"/>
              <a:t> disability)</a:t>
            </a:r>
          </a:p>
          <a:p>
            <a:pPr marL="457200" indent="-457200">
              <a:buFont typeface="Arial" panose="020B0604020202020204" pitchFamily="34" charset="0"/>
              <a:buChar char="•"/>
            </a:pPr>
            <a:r>
              <a:rPr lang="cs-CZ" dirty="0" err="1"/>
              <a:t>Inadequate</a:t>
            </a:r>
            <a:r>
              <a:rPr lang="cs-CZ" dirty="0"/>
              <a:t> </a:t>
            </a:r>
            <a:r>
              <a:rPr lang="cs-CZ" dirty="0" err="1"/>
              <a:t>assesment</a:t>
            </a:r>
            <a:r>
              <a:rPr lang="cs-CZ" dirty="0"/>
              <a:t> </a:t>
            </a:r>
            <a:r>
              <a:rPr lang="cs-CZ" dirty="0" err="1"/>
              <a:t>tools</a:t>
            </a:r>
            <a:endParaRPr lang="cs-CZ" dirty="0"/>
          </a:p>
          <a:p>
            <a:pPr marL="457200" indent="-457200">
              <a:buFont typeface="Arial" panose="020B0604020202020204" pitchFamily="34" charset="0"/>
              <a:buChar char="•"/>
            </a:pPr>
            <a:r>
              <a:rPr lang="cs-CZ" dirty="0" err="1"/>
              <a:t>Disporoportionate</a:t>
            </a:r>
            <a:r>
              <a:rPr lang="cs-CZ" dirty="0"/>
              <a:t> </a:t>
            </a:r>
            <a:r>
              <a:rPr lang="cs-CZ" dirty="0" err="1"/>
              <a:t>number</a:t>
            </a:r>
            <a:r>
              <a:rPr lang="cs-CZ" dirty="0"/>
              <a:t> </a:t>
            </a:r>
            <a:r>
              <a:rPr lang="cs-CZ" dirty="0" err="1"/>
              <a:t>of</a:t>
            </a:r>
            <a:r>
              <a:rPr lang="cs-CZ" dirty="0"/>
              <a:t> Roma </a:t>
            </a:r>
            <a:r>
              <a:rPr lang="cs-CZ" dirty="0" err="1"/>
              <a:t>pupils</a:t>
            </a:r>
            <a:r>
              <a:rPr lang="cs-CZ" dirty="0"/>
              <a:t> in </a:t>
            </a:r>
            <a:r>
              <a:rPr lang="cs-CZ" dirty="0" err="1"/>
              <a:t>special</a:t>
            </a:r>
            <a:r>
              <a:rPr lang="cs-CZ" dirty="0"/>
              <a:t> </a:t>
            </a:r>
            <a:r>
              <a:rPr lang="cs-CZ" dirty="0" err="1"/>
              <a:t>schools</a:t>
            </a:r>
            <a:endParaRPr lang="cs-CZ" dirty="0"/>
          </a:p>
          <a:p>
            <a:r>
              <a:rPr lang="cs-CZ" dirty="0"/>
              <a:t>ERRC v Czech Republic: </a:t>
            </a:r>
            <a:r>
              <a:rPr lang="cs-CZ" dirty="0" err="1"/>
              <a:t>Violation</a:t>
            </a:r>
            <a:r>
              <a:rPr lang="cs-CZ" dirty="0"/>
              <a:t> </a:t>
            </a:r>
            <a:r>
              <a:rPr lang="cs-CZ" dirty="0" err="1"/>
              <a:t>of</a:t>
            </a:r>
            <a:r>
              <a:rPr lang="cs-CZ" dirty="0"/>
              <a:t> </a:t>
            </a:r>
            <a:r>
              <a:rPr lang="cs-CZ" dirty="0" err="1"/>
              <a:t>the</a:t>
            </a:r>
            <a:r>
              <a:rPr lang="cs-CZ" dirty="0"/>
              <a:t> </a:t>
            </a:r>
            <a:r>
              <a:rPr lang="cs-CZ" dirty="0" err="1"/>
              <a:t>right</a:t>
            </a:r>
            <a:r>
              <a:rPr lang="cs-CZ" dirty="0"/>
              <a:t> </a:t>
            </a:r>
            <a:r>
              <a:rPr lang="cs-CZ" dirty="0" err="1"/>
              <a:t>of</a:t>
            </a:r>
            <a:r>
              <a:rPr lang="cs-CZ" dirty="0"/>
              <a:t> </a:t>
            </a:r>
            <a:r>
              <a:rPr lang="cs-CZ" dirty="0" err="1"/>
              <a:t>the</a:t>
            </a:r>
            <a:r>
              <a:rPr lang="cs-CZ" dirty="0"/>
              <a:t> </a:t>
            </a:r>
            <a:r>
              <a:rPr lang="cs-CZ" dirty="0" err="1"/>
              <a:t>family</a:t>
            </a:r>
            <a:r>
              <a:rPr lang="cs-CZ" dirty="0"/>
              <a:t>, </a:t>
            </a:r>
            <a:r>
              <a:rPr lang="cs-CZ" dirty="0" err="1"/>
              <a:t>mothers</a:t>
            </a:r>
            <a:r>
              <a:rPr lang="cs-CZ" dirty="0"/>
              <a:t> and </a:t>
            </a:r>
            <a:r>
              <a:rPr lang="cs-CZ" dirty="0" err="1"/>
              <a:t>children</a:t>
            </a:r>
            <a:r>
              <a:rPr lang="cs-CZ" dirty="0"/>
              <a:t> </a:t>
            </a:r>
            <a:r>
              <a:rPr lang="en-US" dirty="0"/>
              <a:t>to social, legal and economic protection</a:t>
            </a:r>
            <a:r>
              <a:rPr lang="cs-CZ" dirty="0"/>
              <a:t> in </a:t>
            </a:r>
            <a:r>
              <a:rPr lang="cs-CZ" dirty="0" err="1"/>
              <a:t>connection</a:t>
            </a:r>
            <a:r>
              <a:rPr lang="cs-CZ" dirty="0"/>
              <a:t> </a:t>
            </a:r>
            <a:r>
              <a:rPr lang="cs-CZ" dirty="0" err="1"/>
              <a:t>with</a:t>
            </a:r>
            <a:r>
              <a:rPr lang="cs-CZ" dirty="0"/>
              <a:t> </a:t>
            </a:r>
            <a:r>
              <a:rPr lang="cs-CZ" dirty="0" err="1"/>
              <a:t>the</a:t>
            </a:r>
            <a:r>
              <a:rPr lang="cs-CZ" dirty="0"/>
              <a:t> </a:t>
            </a:r>
            <a:r>
              <a:rPr lang="cs-CZ" dirty="0" err="1"/>
              <a:t>prohibition</a:t>
            </a:r>
            <a:r>
              <a:rPr lang="cs-CZ" dirty="0"/>
              <a:t> </a:t>
            </a:r>
            <a:r>
              <a:rPr lang="cs-CZ" dirty="0" err="1"/>
              <a:t>of</a:t>
            </a:r>
            <a:r>
              <a:rPr lang="cs-CZ" dirty="0"/>
              <a:t> </a:t>
            </a:r>
            <a:r>
              <a:rPr lang="cs-CZ" dirty="0" err="1"/>
              <a:t>discrimination</a:t>
            </a:r>
            <a:r>
              <a:rPr lang="cs-CZ" dirty="0"/>
              <a:t> </a:t>
            </a:r>
          </a:p>
          <a:p>
            <a:pPr marL="457200" indent="-457200">
              <a:buFont typeface="Arial" panose="020B0604020202020204" pitchFamily="34" charset="0"/>
              <a:buChar char="•"/>
            </a:pPr>
            <a:r>
              <a:rPr lang="cs-CZ" dirty="0" err="1"/>
              <a:t>Failure</a:t>
            </a:r>
            <a:r>
              <a:rPr lang="cs-CZ" dirty="0"/>
              <a:t> to </a:t>
            </a:r>
            <a:r>
              <a:rPr lang="cs-CZ" dirty="0" err="1"/>
              <a:t>collect</a:t>
            </a:r>
            <a:r>
              <a:rPr lang="cs-CZ" dirty="0"/>
              <a:t> </a:t>
            </a:r>
            <a:r>
              <a:rPr lang="cs-CZ" dirty="0" err="1"/>
              <a:t>ethnic</a:t>
            </a:r>
            <a:r>
              <a:rPr lang="cs-CZ" dirty="0"/>
              <a:t> data on </a:t>
            </a:r>
            <a:r>
              <a:rPr lang="cs-CZ" dirty="0" err="1"/>
              <a:t>children</a:t>
            </a:r>
            <a:r>
              <a:rPr lang="cs-CZ" dirty="0"/>
              <a:t> in </a:t>
            </a:r>
            <a:r>
              <a:rPr lang="cs-CZ" dirty="0" err="1"/>
              <a:t>state</a:t>
            </a:r>
            <a:r>
              <a:rPr lang="cs-CZ" dirty="0"/>
              <a:t> </a:t>
            </a:r>
            <a:r>
              <a:rPr lang="cs-CZ" dirty="0" err="1"/>
              <a:t>institutional</a:t>
            </a:r>
            <a:r>
              <a:rPr lang="cs-CZ" dirty="0"/>
              <a:t> care</a:t>
            </a:r>
          </a:p>
        </p:txBody>
      </p:sp>
    </p:spTree>
    <p:extLst>
      <p:ext uri="{BB962C8B-B14F-4D97-AF65-F5344CB8AC3E}">
        <p14:creationId xmlns:p14="http://schemas.microsoft.com/office/powerpoint/2010/main" val="2942928506"/>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Racial</a:t>
            </a:r>
            <a:r>
              <a:rPr lang="cs-CZ" dirty="0"/>
              <a:t> </a:t>
            </a:r>
            <a:r>
              <a:rPr lang="cs-CZ" dirty="0" err="1"/>
              <a:t>Segregation</a:t>
            </a:r>
            <a:endParaRPr lang="cs-CZ" dirty="0"/>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pPr/>
              <a:t>7</a:t>
            </a:fld>
            <a:endParaRPr lang="cs-CZ"/>
          </a:p>
        </p:txBody>
      </p:sp>
      <p:sp>
        <p:nvSpPr>
          <p:cNvPr id="4" name="Zástupný symbol pro text 3"/>
          <p:cNvSpPr>
            <a:spLocks noGrp="1"/>
          </p:cNvSpPr>
          <p:nvPr>
            <p:ph type="body" sz="quarter" idx="15"/>
          </p:nvPr>
        </p:nvSpPr>
        <p:spPr/>
        <p:txBody>
          <a:bodyPr/>
          <a:lstStyle/>
          <a:p>
            <a:endParaRPr lang="cs-CZ"/>
          </a:p>
        </p:txBody>
      </p:sp>
      <p:sp>
        <p:nvSpPr>
          <p:cNvPr id="6" name="Zástupný symbol pro obsah 5"/>
          <p:cNvSpPr>
            <a:spLocks noGrp="1"/>
          </p:cNvSpPr>
          <p:nvPr>
            <p:ph idx="1"/>
          </p:nvPr>
        </p:nvSpPr>
        <p:spPr/>
        <p:txBody>
          <a:bodyPr>
            <a:normAutofit/>
          </a:bodyPr>
          <a:lstStyle/>
          <a:p>
            <a:r>
              <a:rPr lang="cs-CZ" dirty="0"/>
              <a:t>„</a:t>
            </a:r>
            <a:r>
              <a:rPr lang="en-US" dirty="0"/>
              <a:t>In relation to racial discrimination and particularly racial segregation disadvantage or unequal treatment consists in the very fact of the different treatment of individuals belonging to a particular race or ethnic group or in their separation (segregation), since it is in itself offensive and </a:t>
            </a:r>
            <a:r>
              <a:rPr lang="en-US" dirty="0" err="1"/>
              <a:t>stigmatising</a:t>
            </a:r>
            <a:r>
              <a:rPr lang="en-US" dirty="0"/>
              <a:t>, implying for those individuals a feeling of exclusion and inferiority</a:t>
            </a:r>
            <a:r>
              <a:rPr lang="cs-CZ" dirty="0"/>
              <a:t>.“</a:t>
            </a:r>
            <a:endParaRPr lang="cs-CZ" sz="3000" dirty="0"/>
          </a:p>
        </p:txBody>
      </p:sp>
    </p:spTree>
    <p:extLst>
      <p:ext uri="{BB962C8B-B14F-4D97-AF65-F5344CB8AC3E}">
        <p14:creationId xmlns:p14="http://schemas.microsoft.com/office/powerpoint/2010/main" val="438539042"/>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81CF66-FFB5-48C9-879A-6DB9A5A5D5C0}"/>
              </a:ext>
            </a:extLst>
          </p:cNvPr>
          <p:cNvSpPr>
            <a:spLocks noGrp="1"/>
          </p:cNvSpPr>
          <p:nvPr>
            <p:ph type="title"/>
          </p:nvPr>
        </p:nvSpPr>
        <p:spPr/>
        <p:txBody>
          <a:bodyPr/>
          <a:lstStyle/>
          <a:p>
            <a:endParaRPr lang="en-US" dirty="0"/>
          </a:p>
        </p:txBody>
      </p:sp>
      <p:sp>
        <p:nvSpPr>
          <p:cNvPr id="3" name="Zástupný symbol pro číslo snímku 2">
            <a:extLst>
              <a:ext uri="{FF2B5EF4-FFF2-40B4-BE49-F238E27FC236}">
                <a16:creationId xmlns:a16="http://schemas.microsoft.com/office/drawing/2014/main" id="{F48E1AFB-041B-4E79-A590-F72F9C225E7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83BD07D-5885-48DF-B570-0C7EF7FA7CBC}" type="slidenum">
              <a:rPr kumimoji="0" lang="cs-CZ" sz="1600" b="0" i="0" u="none" strike="noStrike" kern="1200" cap="none" spc="0" normalizeH="0" baseline="0" noProof="0" smtClean="0">
                <a:ln>
                  <a:noFill/>
                </a:ln>
                <a:solidFill>
                  <a:srgbClr val="008276"/>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cs-CZ" sz="1600" b="0" i="0" u="none" strike="noStrike" kern="1200" cap="none" spc="0" normalizeH="0" baseline="0" noProof="0">
              <a:ln>
                <a:noFill/>
              </a:ln>
              <a:solidFill>
                <a:srgbClr val="008276"/>
              </a:solidFill>
              <a:effectLst/>
              <a:uLnTx/>
              <a:uFillTx/>
              <a:latin typeface="Calibri" panose="020F0502020204030204"/>
              <a:ea typeface="+mn-ea"/>
              <a:cs typeface="+mn-cs"/>
            </a:endParaRPr>
          </a:p>
        </p:txBody>
      </p:sp>
      <p:sp>
        <p:nvSpPr>
          <p:cNvPr id="4" name="Zástupný symbol pro text 3">
            <a:extLst>
              <a:ext uri="{FF2B5EF4-FFF2-40B4-BE49-F238E27FC236}">
                <a16:creationId xmlns:a16="http://schemas.microsoft.com/office/drawing/2014/main" id="{28F27AE5-E022-4F24-994E-D92B82526BF2}"/>
              </a:ext>
            </a:extLst>
          </p:cNvPr>
          <p:cNvSpPr>
            <a:spLocks noGrp="1"/>
          </p:cNvSpPr>
          <p:nvPr>
            <p:ph type="body" sz="quarter" idx="15"/>
          </p:nvPr>
        </p:nvSpPr>
        <p:spPr/>
        <p:txBody>
          <a:bodyPr/>
          <a:lstStyle/>
          <a:p>
            <a:endParaRPr lang="en-US" dirty="0"/>
          </a:p>
        </p:txBody>
      </p:sp>
      <p:sp>
        <p:nvSpPr>
          <p:cNvPr id="7" name="Zástupný text 6">
            <a:extLst>
              <a:ext uri="{FF2B5EF4-FFF2-40B4-BE49-F238E27FC236}">
                <a16:creationId xmlns:a16="http://schemas.microsoft.com/office/drawing/2014/main" id="{5FD6B8D8-7439-FE60-8B57-810B81F6ED45}"/>
              </a:ext>
            </a:extLst>
          </p:cNvPr>
          <p:cNvSpPr>
            <a:spLocks noGrp="1"/>
          </p:cNvSpPr>
          <p:nvPr>
            <p:ph type="body" sz="quarter" idx="16"/>
          </p:nvPr>
        </p:nvSpPr>
        <p:spPr/>
        <p:txBody>
          <a:bodyPr>
            <a:normAutofit fontScale="92500" lnSpcReduction="20000"/>
          </a:bodyPr>
          <a:lstStyle/>
          <a:p>
            <a:endParaRPr lang="cs-CZ" dirty="0"/>
          </a:p>
        </p:txBody>
      </p:sp>
      <p:sp>
        <p:nvSpPr>
          <p:cNvPr id="5" name="Zástupný symbol pro obsah 4"/>
          <p:cNvSpPr>
            <a:spLocks noGrp="1"/>
          </p:cNvSpPr>
          <p:nvPr>
            <p:ph idx="1"/>
          </p:nvPr>
        </p:nvSpPr>
        <p:spPr/>
        <p:txBody>
          <a:bodyPr>
            <a:normAutofit/>
          </a:bodyPr>
          <a:lstStyle/>
          <a:p>
            <a:pPr marL="342900" indent="-342900">
              <a:buFont typeface="Arial" panose="020B0604020202020204" pitchFamily="34" charset="0"/>
              <a:buChar char="•"/>
            </a:pPr>
            <a:endParaRPr lang="cs-CZ" dirty="0"/>
          </a:p>
          <a:p>
            <a:pPr marL="342900" indent="-342900">
              <a:buFont typeface="Arial" panose="020B0604020202020204" pitchFamily="34" charset="0"/>
              <a:buChar char="•"/>
            </a:pPr>
            <a:r>
              <a:rPr lang="cs-CZ" dirty="0" err="1"/>
              <a:t>Placing</a:t>
            </a:r>
            <a:r>
              <a:rPr lang="cs-CZ" dirty="0"/>
              <a:t> </a:t>
            </a:r>
            <a:r>
              <a:rPr lang="cs-CZ" dirty="0" err="1"/>
              <a:t>of</a:t>
            </a:r>
            <a:r>
              <a:rPr lang="cs-CZ" dirty="0"/>
              <a:t> Roma </a:t>
            </a:r>
            <a:r>
              <a:rPr lang="cs-CZ" dirty="0" err="1"/>
              <a:t>children</a:t>
            </a:r>
            <a:r>
              <a:rPr lang="cs-CZ" dirty="0"/>
              <a:t> in </a:t>
            </a:r>
            <a:r>
              <a:rPr lang="cs-CZ" dirty="0" err="1"/>
              <a:t>special</a:t>
            </a:r>
            <a:r>
              <a:rPr lang="cs-CZ" dirty="0"/>
              <a:t> </a:t>
            </a:r>
            <a:r>
              <a:rPr lang="cs-CZ" dirty="0" err="1"/>
              <a:t>schools</a:t>
            </a:r>
            <a:endParaRPr lang="cs-CZ" dirty="0"/>
          </a:p>
          <a:p>
            <a:pPr marL="857250" lvl="1" indent="-342900">
              <a:buFont typeface="Wingdings" panose="05000000000000000000" pitchFamily="2" charset="2"/>
              <a:buChar char="Ø"/>
            </a:pPr>
            <a:endParaRPr lang="cs-CZ" dirty="0"/>
          </a:p>
          <a:p>
            <a:pPr marL="857250" lvl="1" indent="-342900">
              <a:buFont typeface="Wingdings" panose="05000000000000000000" pitchFamily="2" charset="2"/>
              <a:buChar char="Ø"/>
            </a:pPr>
            <a:r>
              <a:rPr lang="cs-CZ" dirty="0"/>
              <a:t>R</a:t>
            </a:r>
            <a:r>
              <a:rPr lang="en-US" dirty="0" err="1"/>
              <a:t>esearch</a:t>
            </a:r>
            <a:r>
              <a:rPr lang="en-US" dirty="0"/>
              <a:t> on the ethnic composition of pupils in special schools </a:t>
            </a:r>
            <a:r>
              <a:rPr lang="cs-CZ" dirty="0"/>
              <a:t>(2012)</a:t>
            </a:r>
          </a:p>
          <a:p>
            <a:endParaRPr lang="cs-CZ" dirty="0"/>
          </a:p>
          <a:p>
            <a:pPr marL="342900" indent="-342900">
              <a:buFont typeface="Arial" panose="020B0604020202020204" pitchFamily="34" charset="0"/>
              <a:buChar char="•"/>
            </a:pPr>
            <a:r>
              <a:rPr lang="cs-CZ" dirty="0" err="1"/>
              <a:t>Education</a:t>
            </a:r>
            <a:r>
              <a:rPr lang="cs-CZ" dirty="0"/>
              <a:t> in </a:t>
            </a:r>
            <a:r>
              <a:rPr lang="cs-CZ" dirty="0" err="1"/>
              <a:t>mainstream</a:t>
            </a:r>
            <a:r>
              <a:rPr lang="cs-CZ" dirty="0"/>
              <a:t> </a:t>
            </a:r>
            <a:r>
              <a:rPr lang="cs-CZ" dirty="0" err="1"/>
              <a:t>primary</a:t>
            </a:r>
            <a:r>
              <a:rPr lang="cs-CZ" dirty="0"/>
              <a:t> </a:t>
            </a:r>
            <a:r>
              <a:rPr lang="cs-CZ" dirty="0" err="1"/>
              <a:t>schools</a:t>
            </a:r>
            <a:r>
              <a:rPr lang="cs-CZ" dirty="0"/>
              <a:t> </a:t>
            </a:r>
            <a:r>
              <a:rPr lang="cs-CZ" dirty="0" err="1"/>
              <a:t>with</a:t>
            </a:r>
            <a:r>
              <a:rPr lang="cs-CZ" dirty="0"/>
              <a:t> </a:t>
            </a:r>
            <a:r>
              <a:rPr lang="cs-CZ" dirty="0" err="1"/>
              <a:t>high</a:t>
            </a:r>
            <a:r>
              <a:rPr lang="cs-CZ" dirty="0"/>
              <a:t> </a:t>
            </a:r>
            <a:r>
              <a:rPr lang="cs-CZ" dirty="0" err="1"/>
              <a:t>proportion</a:t>
            </a:r>
            <a:r>
              <a:rPr lang="cs-CZ" dirty="0"/>
              <a:t> </a:t>
            </a:r>
            <a:r>
              <a:rPr lang="cs-CZ" dirty="0" err="1"/>
              <a:t>of</a:t>
            </a:r>
            <a:r>
              <a:rPr lang="cs-CZ" dirty="0"/>
              <a:t> Roma </a:t>
            </a:r>
            <a:r>
              <a:rPr lang="cs-CZ" dirty="0" err="1"/>
              <a:t>children</a:t>
            </a:r>
            <a:r>
              <a:rPr lang="cs-CZ" dirty="0"/>
              <a:t> („</a:t>
            </a:r>
            <a:r>
              <a:rPr lang="cs-CZ" dirty="0" err="1"/>
              <a:t>roma</a:t>
            </a:r>
            <a:r>
              <a:rPr lang="cs-CZ" dirty="0"/>
              <a:t> </a:t>
            </a:r>
            <a:r>
              <a:rPr lang="cs-CZ" dirty="0" err="1"/>
              <a:t>schools</a:t>
            </a:r>
            <a:r>
              <a:rPr lang="cs-CZ" dirty="0"/>
              <a:t>“) </a:t>
            </a:r>
          </a:p>
          <a:p>
            <a:pPr marL="342900" indent="-342900">
              <a:buFont typeface="Arial" panose="020B0604020202020204" pitchFamily="34" charset="0"/>
              <a:buChar char="•"/>
            </a:pPr>
            <a:endParaRPr lang="cs-CZ" dirty="0"/>
          </a:p>
          <a:p>
            <a:pPr marL="857250" lvl="1" indent="-342900">
              <a:buFont typeface="Wingdings" panose="05000000000000000000" pitchFamily="2" charset="2"/>
              <a:buChar char="Ø"/>
            </a:pPr>
            <a:r>
              <a:rPr lang="en-US" dirty="0"/>
              <a:t>Recommendations of the Ombudsman</a:t>
            </a:r>
            <a:r>
              <a:rPr lang="cs-CZ" dirty="0"/>
              <a:t> on</a:t>
            </a:r>
            <a:r>
              <a:rPr lang="en-US" dirty="0"/>
              <a:t> the joint education of Roma and non-Roma children</a:t>
            </a:r>
            <a:r>
              <a:rPr lang="cs-CZ" dirty="0"/>
              <a:t> (2018)</a:t>
            </a:r>
          </a:p>
          <a:p>
            <a:pPr marL="342900" indent="-342900">
              <a:buFont typeface="Arial" panose="020B0604020202020204" pitchFamily="34" charset="0"/>
              <a:buChar char="•"/>
            </a:pPr>
            <a:endParaRPr lang="cs-CZ" dirty="0"/>
          </a:p>
          <a:p>
            <a:pPr marL="342900" indent="-342900">
              <a:buFont typeface="Arial" panose="020B0604020202020204" pitchFamily="34" charset="0"/>
              <a:buChar char="•"/>
            </a:pPr>
            <a:endParaRPr lang="cs-CZ" dirty="0"/>
          </a:p>
        </p:txBody>
      </p:sp>
    </p:spTree>
    <p:extLst>
      <p:ext uri="{BB962C8B-B14F-4D97-AF65-F5344CB8AC3E}">
        <p14:creationId xmlns:p14="http://schemas.microsoft.com/office/powerpoint/2010/main" val="1782599186"/>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br>
              <a:rPr lang="cs-CZ" sz="2000" cap="none" dirty="0"/>
            </a:br>
            <a:br>
              <a:rPr lang="cs-CZ" sz="2000" cap="none" dirty="0"/>
            </a:br>
            <a:br>
              <a:rPr lang="cs-CZ" sz="2000" cap="none" dirty="0"/>
            </a:br>
            <a:r>
              <a:rPr lang="cs-CZ" sz="2000" cap="none" dirty="0"/>
              <a:t>RESEARCH METHODOLOGY</a:t>
            </a:r>
          </a:p>
        </p:txBody>
      </p:sp>
      <p:sp>
        <p:nvSpPr>
          <p:cNvPr id="3" name="Zástupný symbol pro číslo snímku 2"/>
          <p:cNvSpPr>
            <a:spLocks noGrp="1"/>
          </p:cNvSpPr>
          <p:nvPr>
            <p:ph type="sldNum" sz="quarter" idx="12"/>
          </p:nvPr>
        </p:nvSpPr>
        <p:spPr/>
        <p:txBody>
          <a:bodyPr/>
          <a:lstStyle/>
          <a:p>
            <a:fld id="{D83BD07D-5885-48DF-B570-0C7EF7FA7CBC}" type="slidenum">
              <a:rPr lang="cs-CZ" smtClean="0"/>
              <a:pPr/>
              <a:t>9</a:t>
            </a:fld>
            <a:endParaRPr lang="cs-CZ"/>
          </a:p>
        </p:txBody>
      </p:sp>
      <p:sp>
        <p:nvSpPr>
          <p:cNvPr id="4" name="Zástupný symbol pro text 3"/>
          <p:cNvSpPr>
            <a:spLocks noGrp="1"/>
          </p:cNvSpPr>
          <p:nvPr>
            <p:ph type="body" sz="quarter" idx="15"/>
          </p:nvPr>
        </p:nvSpPr>
        <p:spPr/>
        <p:txBody>
          <a:bodyPr/>
          <a:lstStyle/>
          <a:p>
            <a:endParaRPr lang="cs-CZ"/>
          </a:p>
        </p:txBody>
      </p:sp>
      <p:sp>
        <p:nvSpPr>
          <p:cNvPr id="5" name="Zástupný symbol pro text 4"/>
          <p:cNvSpPr>
            <a:spLocks noGrp="1"/>
          </p:cNvSpPr>
          <p:nvPr>
            <p:ph type="body" sz="quarter" idx="16"/>
          </p:nvPr>
        </p:nvSpPr>
        <p:spPr>
          <a:xfrm>
            <a:off x="108066" y="98538"/>
            <a:ext cx="5476001" cy="405266"/>
          </a:xfrm>
        </p:spPr>
        <p:txBody>
          <a:bodyPr>
            <a:normAutofit fontScale="92500" lnSpcReduction="20000"/>
          </a:bodyPr>
          <a:lstStyle/>
          <a:p>
            <a:r>
              <a:rPr lang="cs-CZ" dirty="0"/>
              <a:t>Roma </a:t>
            </a:r>
            <a:r>
              <a:rPr lang="cs-CZ" dirty="0" err="1"/>
              <a:t>children</a:t>
            </a:r>
            <a:r>
              <a:rPr lang="cs-CZ" dirty="0"/>
              <a:t> in </a:t>
            </a:r>
            <a:r>
              <a:rPr lang="cs-CZ" dirty="0" err="1"/>
              <a:t>special</a:t>
            </a:r>
            <a:r>
              <a:rPr lang="cs-CZ" dirty="0"/>
              <a:t> </a:t>
            </a:r>
            <a:r>
              <a:rPr lang="cs-CZ" dirty="0" err="1"/>
              <a:t>schools</a:t>
            </a:r>
            <a:endParaRPr lang="cs-CZ" dirty="0"/>
          </a:p>
        </p:txBody>
      </p:sp>
      <p:sp>
        <p:nvSpPr>
          <p:cNvPr id="6" name="Zástupný symbol pro obsah 5"/>
          <p:cNvSpPr>
            <a:spLocks noGrp="1"/>
          </p:cNvSpPr>
          <p:nvPr>
            <p:ph idx="1"/>
          </p:nvPr>
        </p:nvSpPr>
        <p:spPr/>
        <p:txBody>
          <a:bodyPr/>
          <a:lstStyle/>
          <a:p>
            <a:r>
              <a:rPr lang="cs-CZ" altLang="cs-CZ" b="1" dirty="0">
                <a:solidFill>
                  <a:srgbClr val="004A4A"/>
                </a:solidFill>
              </a:rPr>
              <a:t>Sample design</a:t>
            </a:r>
          </a:p>
          <a:p>
            <a:endParaRPr lang="en-GB" altLang="cs-CZ" b="1" dirty="0">
              <a:solidFill>
                <a:srgbClr val="004A4A"/>
              </a:solidFill>
            </a:endParaRPr>
          </a:p>
          <a:p>
            <a:pPr algn="just">
              <a:lnSpc>
                <a:spcPct val="93000"/>
              </a:lnSpc>
              <a:spcBef>
                <a:spcPts val="600"/>
              </a:spcBef>
              <a:buSzPct val="100000"/>
              <a:buFont typeface="Wingdings" panose="05000000000000000000" pitchFamily="2" charset="2"/>
              <a:buChar char="Ø"/>
            </a:pPr>
            <a:r>
              <a:rPr lang="cs-CZ" altLang="cs-CZ" b="1" dirty="0" err="1">
                <a:solidFill>
                  <a:srgbClr val="000000"/>
                </a:solidFill>
              </a:rPr>
              <a:t>random</a:t>
            </a:r>
            <a:r>
              <a:rPr lang="cs-CZ" altLang="cs-CZ" b="1" dirty="0">
                <a:solidFill>
                  <a:srgbClr val="000000"/>
                </a:solidFill>
              </a:rPr>
              <a:t> </a:t>
            </a:r>
            <a:r>
              <a:rPr lang="cs-CZ" altLang="cs-CZ" dirty="0" err="1">
                <a:solidFill>
                  <a:srgbClr val="000000"/>
                </a:solidFill>
              </a:rPr>
              <a:t>stratified</a:t>
            </a:r>
            <a:r>
              <a:rPr lang="cs-CZ" altLang="cs-CZ" dirty="0">
                <a:solidFill>
                  <a:srgbClr val="000000"/>
                </a:solidFill>
              </a:rPr>
              <a:t> </a:t>
            </a:r>
            <a:r>
              <a:rPr lang="cs-CZ" altLang="cs-CZ" dirty="0" err="1">
                <a:solidFill>
                  <a:srgbClr val="000000"/>
                </a:solidFill>
              </a:rPr>
              <a:t>selection</a:t>
            </a:r>
            <a:endParaRPr lang="cs-CZ" altLang="cs-CZ" dirty="0">
              <a:solidFill>
                <a:srgbClr val="000000"/>
              </a:solidFill>
            </a:endParaRPr>
          </a:p>
          <a:p>
            <a:pPr algn="just">
              <a:lnSpc>
                <a:spcPct val="93000"/>
              </a:lnSpc>
              <a:spcBef>
                <a:spcPts val="600"/>
              </a:spcBef>
              <a:buSzPct val="100000"/>
              <a:buFont typeface="Wingdings" panose="05000000000000000000" pitchFamily="2" charset="2"/>
              <a:buChar char="Ø"/>
            </a:pPr>
            <a:r>
              <a:rPr lang="cs-CZ" altLang="cs-CZ" dirty="0">
                <a:solidFill>
                  <a:srgbClr val="000000"/>
                </a:solidFill>
              </a:rPr>
              <a:t> </a:t>
            </a:r>
            <a:r>
              <a:rPr lang="cs-CZ" altLang="cs-CZ" dirty="0" err="1">
                <a:solidFill>
                  <a:srgbClr val="000000"/>
                </a:solidFill>
              </a:rPr>
              <a:t>proportional</a:t>
            </a:r>
            <a:r>
              <a:rPr lang="cs-CZ" altLang="cs-CZ" dirty="0">
                <a:solidFill>
                  <a:srgbClr val="000000"/>
                </a:solidFill>
              </a:rPr>
              <a:t> </a:t>
            </a:r>
            <a:r>
              <a:rPr lang="cs-CZ" altLang="cs-CZ" dirty="0" err="1">
                <a:solidFill>
                  <a:srgbClr val="000000"/>
                </a:solidFill>
              </a:rPr>
              <a:t>representation</a:t>
            </a:r>
            <a:r>
              <a:rPr lang="cs-CZ" altLang="cs-CZ" dirty="0">
                <a:solidFill>
                  <a:srgbClr val="000000"/>
                </a:solidFill>
              </a:rPr>
              <a:t> </a:t>
            </a:r>
            <a:r>
              <a:rPr lang="cs-CZ" altLang="cs-CZ" dirty="0" err="1">
                <a:solidFill>
                  <a:srgbClr val="000000"/>
                </a:solidFill>
              </a:rPr>
              <a:t>of</a:t>
            </a:r>
            <a:r>
              <a:rPr lang="cs-CZ" altLang="cs-CZ" dirty="0">
                <a:solidFill>
                  <a:srgbClr val="000000"/>
                </a:solidFill>
              </a:rPr>
              <a:t> </a:t>
            </a:r>
            <a:r>
              <a:rPr lang="cs-CZ" altLang="cs-CZ" dirty="0" err="1">
                <a:solidFill>
                  <a:srgbClr val="000000"/>
                </a:solidFill>
              </a:rPr>
              <a:t>schools</a:t>
            </a:r>
            <a:r>
              <a:rPr lang="cs-CZ" altLang="cs-CZ" dirty="0">
                <a:solidFill>
                  <a:srgbClr val="000000"/>
                </a:solidFill>
              </a:rPr>
              <a:t> </a:t>
            </a:r>
            <a:r>
              <a:rPr lang="cs-CZ" altLang="cs-CZ" dirty="0" err="1">
                <a:solidFill>
                  <a:srgbClr val="000000"/>
                </a:solidFill>
              </a:rPr>
              <a:t>according</a:t>
            </a:r>
            <a:r>
              <a:rPr lang="cs-CZ" altLang="cs-CZ" dirty="0">
                <a:solidFill>
                  <a:srgbClr val="000000"/>
                </a:solidFill>
              </a:rPr>
              <a:t> to </a:t>
            </a:r>
            <a:r>
              <a:rPr lang="cs-CZ" altLang="cs-CZ" dirty="0" err="1">
                <a:solidFill>
                  <a:srgbClr val="000000"/>
                </a:solidFill>
              </a:rPr>
              <a:t>the</a:t>
            </a:r>
            <a:r>
              <a:rPr lang="cs-CZ" altLang="cs-CZ" dirty="0">
                <a:solidFill>
                  <a:srgbClr val="000000"/>
                </a:solidFill>
              </a:rPr>
              <a:t> </a:t>
            </a:r>
            <a:r>
              <a:rPr lang="cs-CZ" altLang="cs-CZ" dirty="0" err="1">
                <a:solidFill>
                  <a:srgbClr val="000000"/>
                </a:solidFill>
              </a:rPr>
              <a:t>population</a:t>
            </a:r>
            <a:r>
              <a:rPr lang="cs-CZ" altLang="cs-CZ" dirty="0">
                <a:solidFill>
                  <a:srgbClr val="000000"/>
                </a:solidFill>
              </a:rPr>
              <a:t> </a:t>
            </a:r>
            <a:r>
              <a:rPr lang="cs-CZ" altLang="cs-CZ" dirty="0" err="1">
                <a:solidFill>
                  <a:srgbClr val="000000"/>
                </a:solidFill>
              </a:rPr>
              <a:t>of</a:t>
            </a:r>
            <a:r>
              <a:rPr lang="cs-CZ" altLang="cs-CZ" dirty="0">
                <a:solidFill>
                  <a:srgbClr val="000000"/>
                </a:solidFill>
              </a:rPr>
              <a:t> </a:t>
            </a:r>
            <a:r>
              <a:rPr lang="cs-CZ" altLang="cs-CZ" dirty="0" err="1">
                <a:solidFill>
                  <a:srgbClr val="000000"/>
                </a:solidFill>
              </a:rPr>
              <a:t>each</a:t>
            </a:r>
            <a:r>
              <a:rPr lang="cs-CZ" altLang="cs-CZ" dirty="0">
                <a:solidFill>
                  <a:srgbClr val="000000"/>
                </a:solidFill>
              </a:rPr>
              <a:t> region</a:t>
            </a:r>
          </a:p>
          <a:p>
            <a:pPr algn="just">
              <a:lnSpc>
                <a:spcPct val="93000"/>
              </a:lnSpc>
              <a:spcBef>
                <a:spcPts val="600"/>
              </a:spcBef>
              <a:buSzPct val="100000"/>
              <a:buFont typeface="Wingdings" panose="05000000000000000000" pitchFamily="2" charset="2"/>
              <a:buChar char="Ø"/>
            </a:pPr>
            <a:r>
              <a:rPr lang="cs-CZ" altLang="cs-CZ" dirty="0">
                <a:solidFill>
                  <a:srgbClr val="000000"/>
                </a:solidFill>
              </a:rPr>
              <a:t> 67 </a:t>
            </a:r>
            <a:r>
              <a:rPr lang="cs-CZ" altLang="cs-CZ" dirty="0" err="1">
                <a:solidFill>
                  <a:srgbClr val="000000"/>
                </a:solidFill>
              </a:rPr>
              <a:t>schools</a:t>
            </a:r>
            <a:r>
              <a:rPr lang="cs-CZ" altLang="cs-CZ" dirty="0">
                <a:solidFill>
                  <a:srgbClr val="000000"/>
                </a:solidFill>
              </a:rPr>
              <a:t> (</a:t>
            </a:r>
            <a:r>
              <a:rPr lang="cs-CZ" altLang="cs-CZ" dirty="0" err="1">
                <a:solidFill>
                  <a:srgbClr val="000000"/>
                </a:solidFill>
              </a:rPr>
              <a:t>from</a:t>
            </a:r>
            <a:r>
              <a:rPr lang="cs-CZ" altLang="cs-CZ" dirty="0">
                <a:solidFill>
                  <a:srgbClr val="000000"/>
                </a:solidFill>
              </a:rPr>
              <a:t> CSI list; N=171 </a:t>
            </a:r>
            <a:r>
              <a:rPr lang="cs-CZ" altLang="cs-CZ" dirty="0" err="1">
                <a:solidFill>
                  <a:srgbClr val="000000"/>
                </a:solidFill>
              </a:rPr>
              <a:t>schools</a:t>
            </a:r>
            <a:r>
              <a:rPr lang="cs-CZ" altLang="cs-CZ" dirty="0">
                <a:solidFill>
                  <a:srgbClr val="000000"/>
                </a:solidFill>
              </a:rPr>
              <a:t>)</a:t>
            </a:r>
          </a:p>
          <a:p>
            <a:pPr algn="just">
              <a:lnSpc>
                <a:spcPct val="93000"/>
              </a:lnSpc>
              <a:spcBef>
                <a:spcPts val="600"/>
              </a:spcBef>
              <a:buSzPct val="100000"/>
              <a:buFont typeface="Wingdings" panose="05000000000000000000" pitchFamily="2" charset="2"/>
              <a:buChar char="Ø"/>
            </a:pPr>
            <a:r>
              <a:rPr lang="cs-CZ" altLang="cs-CZ" dirty="0">
                <a:solidFill>
                  <a:srgbClr val="000000"/>
                </a:solidFill>
              </a:rPr>
              <a:t> </a:t>
            </a:r>
            <a:r>
              <a:rPr lang="cs-CZ" altLang="cs-CZ" dirty="0" err="1">
                <a:solidFill>
                  <a:srgbClr val="000000"/>
                </a:solidFill>
              </a:rPr>
              <a:t>the</a:t>
            </a:r>
            <a:r>
              <a:rPr lang="cs-CZ" altLang="cs-CZ" dirty="0">
                <a:solidFill>
                  <a:srgbClr val="000000"/>
                </a:solidFill>
              </a:rPr>
              <a:t> </a:t>
            </a:r>
            <a:r>
              <a:rPr lang="cs-CZ" altLang="cs-CZ" dirty="0" err="1">
                <a:solidFill>
                  <a:srgbClr val="000000"/>
                </a:solidFill>
              </a:rPr>
              <a:t>research</a:t>
            </a:r>
            <a:r>
              <a:rPr lang="cs-CZ" altLang="cs-CZ" dirty="0">
                <a:solidFill>
                  <a:srgbClr val="000000"/>
                </a:solidFill>
              </a:rPr>
              <a:t> </a:t>
            </a:r>
            <a:r>
              <a:rPr lang="cs-CZ" altLang="cs-CZ" dirty="0" err="1">
                <a:solidFill>
                  <a:srgbClr val="000000"/>
                </a:solidFill>
              </a:rPr>
              <a:t>concerned</a:t>
            </a:r>
            <a:r>
              <a:rPr lang="cs-CZ" altLang="cs-CZ" dirty="0">
                <a:solidFill>
                  <a:srgbClr val="000000"/>
                </a:solidFill>
              </a:rPr>
              <a:t> </a:t>
            </a:r>
            <a:r>
              <a:rPr lang="cs-CZ" altLang="cs-CZ" dirty="0" err="1">
                <a:solidFill>
                  <a:srgbClr val="000000"/>
                </a:solidFill>
              </a:rPr>
              <a:t>classes</a:t>
            </a:r>
            <a:r>
              <a:rPr lang="cs-CZ" altLang="cs-CZ" dirty="0">
                <a:solidFill>
                  <a:srgbClr val="000000"/>
                </a:solidFill>
              </a:rPr>
              <a:t> in </a:t>
            </a:r>
            <a:r>
              <a:rPr lang="cs-CZ" altLang="cs-CZ" dirty="0" err="1">
                <a:solidFill>
                  <a:srgbClr val="000000"/>
                </a:solidFill>
              </a:rPr>
              <a:t>which</a:t>
            </a:r>
            <a:r>
              <a:rPr lang="cs-CZ" altLang="cs-CZ" dirty="0">
                <a:solidFill>
                  <a:srgbClr val="000000"/>
                </a:solidFill>
              </a:rPr>
              <a:t> </a:t>
            </a:r>
            <a:r>
              <a:rPr lang="cs-CZ" altLang="cs-CZ" dirty="0" err="1">
                <a:solidFill>
                  <a:srgbClr val="000000"/>
                </a:solidFill>
              </a:rPr>
              <a:t>pupils</a:t>
            </a:r>
            <a:r>
              <a:rPr lang="cs-CZ" altLang="cs-CZ" dirty="0">
                <a:solidFill>
                  <a:srgbClr val="000000"/>
                </a:solidFill>
              </a:rPr>
              <a:t> are </a:t>
            </a:r>
            <a:r>
              <a:rPr lang="cs-CZ" altLang="cs-CZ" dirty="0" err="1">
                <a:solidFill>
                  <a:srgbClr val="000000"/>
                </a:solidFill>
              </a:rPr>
              <a:t>educated</a:t>
            </a:r>
            <a:r>
              <a:rPr lang="cs-CZ" altLang="cs-CZ" dirty="0">
                <a:solidFill>
                  <a:srgbClr val="000000"/>
                </a:solidFill>
              </a:rPr>
              <a:t> </a:t>
            </a:r>
            <a:r>
              <a:rPr lang="cs-CZ" altLang="cs-CZ" dirty="0" err="1">
                <a:solidFill>
                  <a:srgbClr val="000000"/>
                </a:solidFill>
              </a:rPr>
              <a:t>according</a:t>
            </a:r>
            <a:r>
              <a:rPr lang="cs-CZ" altLang="cs-CZ" dirty="0">
                <a:solidFill>
                  <a:srgbClr val="000000"/>
                </a:solidFill>
              </a:rPr>
              <a:t> to </a:t>
            </a:r>
            <a:r>
              <a:rPr lang="cs-CZ" altLang="cs-CZ" dirty="0" err="1">
                <a:solidFill>
                  <a:srgbClr val="000000"/>
                </a:solidFill>
              </a:rPr>
              <a:t>the</a:t>
            </a:r>
            <a:r>
              <a:rPr lang="cs-CZ" altLang="cs-CZ" dirty="0">
                <a:solidFill>
                  <a:srgbClr val="000000"/>
                </a:solidFill>
              </a:rPr>
              <a:t> RVP ZV LMP (</a:t>
            </a:r>
            <a:r>
              <a:rPr lang="cs-CZ" altLang="cs-CZ" dirty="0" err="1">
                <a:solidFill>
                  <a:srgbClr val="000000"/>
                </a:solidFill>
              </a:rPr>
              <a:t>mild</a:t>
            </a:r>
            <a:r>
              <a:rPr lang="cs-CZ" altLang="cs-CZ" dirty="0">
                <a:solidFill>
                  <a:srgbClr val="000000"/>
                </a:solidFill>
              </a:rPr>
              <a:t> </a:t>
            </a:r>
            <a:r>
              <a:rPr lang="cs-CZ" altLang="cs-CZ" dirty="0" err="1">
                <a:solidFill>
                  <a:srgbClr val="000000"/>
                </a:solidFill>
              </a:rPr>
              <a:t>mental</a:t>
            </a:r>
            <a:r>
              <a:rPr lang="cs-CZ" altLang="cs-CZ" dirty="0">
                <a:solidFill>
                  <a:srgbClr val="000000"/>
                </a:solidFill>
              </a:rPr>
              <a:t> disability) </a:t>
            </a:r>
            <a:r>
              <a:rPr lang="cs-CZ" altLang="cs-CZ" dirty="0" err="1">
                <a:solidFill>
                  <a:srgbClr val="000000"/>
                </a:solidFill>
              </a:rPr>
              <a:t>educational</a:t>
            </a:r>
            <a:r>
              <a:rPr lang="cs-CZ" altLang="cs-CZ" dirty="0">
                <a:solidFill>
                  <a:srgbClr val="000000"/>
                </a:solidFill>
              </a:rPr>
              <a:t> </a:t>
            </a:r>
            <a:r>
              <a:rPr lang="cs-CZ" altLang="cs-CZ" dirty="0" err="1">
                <a:solidFill>
                  <a:srgbClr val="000000"/>
                </a:solidFill>
              </a:rPr>
              <a:t>programme</a:t>
            </a:r>
            <a:endParaRPr lang="cs-CZ" altLang="cs-CZ" dirty="0">
              <a:solidFill>
                <a:srgbClr val="000000"/>
              </a:solidFill>
            </a:endParaRPr>
          </a:p>
          <a:p>
            <a:pPr algn="just">
              <a:lnSpc>
                <a:spcPct val="93000"/>
              </a:lnSpc>
              <a:spcBef>
                <a:spcPts val="600"/>
              </a:spcBef>
              <a:buSzPct val="100000"/>
              <a:buFont typeface="Wingdings" panose="05000000000000000000" pitchFamily="2" charset="2"/>
              <a:buChar char="Ø"/>
            </a:pPr>
            <a:endParaRPr lang="cs-CZ" altLang="cs-CZ" sz="2000" dirty="0">
              <a:solidFill>
                <a:srgbClr val="000000"/>
              </a:solidFill>
            </a:endParaRPr>
          </a:p>
        </p:txBody>
      </p:sp>
    </p:spTree>
    <p:extLst>
      <p:ext uri="{BB962C8B-B14F-4D97-AF65-F5344CB8AC3E}">
        <p14:creationId xmlns:p14="http://schemas.microsoft.com/office/powerpoint/2010/main" val="1329439919"/>
      </p:ext>
    </p:extLst>
  </p:cSld>
  <p:clrMapOvr>
    <a:masterClrMapping/>
  </p:clrMapOvr>
  <p:transition spd="med">
    <p:pull/>
  </p:transition>
</p:sld>
</file>

<file path=ppt/theme/theme1.xml><?xml version="1.0" encoding="utf-8"?>
<a:theme xmlns:a="http://schemas.openxmlformats.org/drawingml/2006/main" name="Ombudsman">
  <a:themeElements>
    <a:clrScheme name="Ombudsman_obecny">
      <a:dk1>
        <a:sysClr val="windowText" lastClr="000000"/>
      </a:dk1>
      <a:lt1>
        <a:sysClr val="window" lastClr="FFFFFF"/>
      </a:lt1>
      <a:dk2>
        <a:srgbClr val="FFFFFF"/>
      </a:dk2>
      <a:lt2>
        <a:srgbClr val="E7E6E6"/>
      </a:lt2>
      <a:accent1>
        <a:srgbClr val="008276"/>
      </a:accent1>
      <a:accent2>
        <a:srgbClr val="00C8B5"/>
      </a:accent2>
      <a:accent3>
        <a:srgbClr val="9CBCB7"/>
      </a:accent3>
      <a:accent4>
        <a:srgbClr val="E2EFD9"/>
      </a:accent4>
      <a:accent5>
        <a:srgbClr val="D8D8D8"/>
      </a:accent5>
      <a:accent6>
        <a:srgbClr val="7F7F7F"/>
      </a:accent6>
      <a:hlink>
        <a:srgbClr val="008276"/>
      </a:hlink>
      <a:folHlink>
        <a:srgbClr val="008276"/>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_vinova_EN.potx" id="{37B2ECE5-5A4D-4A9E-B2F9-D0D99D7D152B}" vid="{10EAC7FC-BC1F-44B0-915A-A10E7F9BB223}"/>
    </a:ext>
  </a:extLst>
</a:theme>
</file>

<file path=ppt/theme/theme2.xml><?xml version="1.0" encoding="utf-8"?>
<a:theme xmlns:a="http://schemas.openxmlformats.org/drawingml/2006/main" name="Ombudsman vínová">
  <a:themeElements>
    <a:clrScheme name="Ombudsman_vínový">
      <a:dk1>
        <a:sysClr val="windowText" lastClr="000000"/>
      </a:dk1>
      <a:lt1>
        <a:sysClr val="window" lastClr="FFFFFF"/>
      </a:lt1>
      <a:dk2>
        <a:srgbClr val="FFFFFF"/>
      </a:dk2>
      <a:lt2>
        <a:srgbClr val="E7E6E6"/>
      </a:lt2>
      <a:accent1>
        <a:srgbClr val="AA0546"/>
      </a:accent1>
      <a:accent2>
        <a:srgbClr val="D7075B"/>
      </a:accent2>
      <a:accent3>
        <a:srgbClr val="FFBFBF"/>
      </a:accent3>
      <a:accent4>
        <a:srgbClr val="FFCCFF"/>
      </a:accent4>
      <a:accent5>
        <a:srgbClr val="D8D8D8"/>
      </a:accent5>
      <a:accent6>
        <a:srgbClr val="7F7F7F"/>
      </a:accent6>
      <a:hlink>
        <a:srgbClr val="008276"/>
      </a:hlink>
      <a:folHlink>
        <a:srgbClr val="008276"/>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_vinova_EN.potx" id="{37B2ECE5-5A4D-4A9E-B2F9-D0D99D7D152B}" vid="{51338740-2EC8-4998-B653-267714772088}"/>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atum_x0020_vzniku xmlns="7aea5b64-986d-4ed0-9f25-146f1d978e9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D3A71DC738674B4893D02C4CA0E22FAC" ma:contentTypeVersion="6" ma:contentTypeDescription="Vytvořit nový dokument" ma:contentTypeScope="" ma:versionID="a10d2442972f6aea282a9bd37d066590">
  <xsd:schema xmlns:xsd="http://www.w3.org/2001/XMLSchema" xmlns:xs="http://www.w3.org/2001/XMLSchema" xmlns:p="http://schemas.microsoft.com/office/2006/metadata/properties" xmlns:ns2="7aea5b64-986d-4ed0-9f25-146f1d978e98" targetNamespace="http://schemas.microsoft.com/office/2006/metadata/properties" ma:root="true" ma:fieldsID="59a29dd26b28b9f2e04c9198312141b3" ns2:_="">
    <xsd:import namespace="7aea5b64-986d-4ed0-9f25-146f1d978e98"/>
    <xsd:element name="properties">
      <xsd:complexType>
        <xsd:sequence>
          <xsd:element name="documentManagement">
            <xsd:complexType>
              <xsd:all>
                <xsd:element ref="ns2:datum_x0020_vzniku"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ea5b64-986d-4ed0-9f25-146f1d978e98" elementFormDefault="qualified">
    <xsd:import namespace="http://schemas.microsoft.com/office/2006/documentManagement/types"/>
    <xsd:import namespace="http://schemas.microsoft.com/office/infopath/2007/PartnerControls"/>
    <xsd:element name="datum_x0020_vzniku" ma:index="8" nillable="true" ma:displayName="datum vzniku" ma:internalName="datum_x0020_vzniku">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C2CF043-AA5C-4CED-976A-B5790940B76B}">
  <ds:schemaRefs>
    <ds:schemaRef ds:uri="http://schemas.microsoft.com/sharepoint/v3/contenttype/forms"/>
  </ds:schemaRefs>
</ds:datastoreItem>
</file>

<file path=customXml/itemProps2.xml><?xml version="1.0" encoding="utf-8"?>
<ds:datastoreItem xmlns:ds="http://schemas.openxmlformats.org/officeDocument/2006/customXml" ds:itemID="{0F268CF8-CA8B-46CD-9184-671D14A705EA}">
  <ds:schemaRefs>
    <ds:schemaRef ds:uri="http://schemas.openxmlformats.org/package/2006/metadata/core-properties"/>
    <ds:schemaRef ds:uri="http://schemas.microsoft.com/office/infopath/2007/PartnerControls"/>
    <ds:schemaRef ds:uri="http://purl.org/dc/terms/"/>
    <ds:schemaRef ds:uri="7aea5b64-986d-4ed0-9f25-146f1d978e98"/>
    <ds:schemaRef ds:uri="http://schemas.microsoft.com/office/2006/documentManagement/type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71E3B812-65B1-4C40-ADCC-0A42BE05C5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aea5b64-986d-4ed0-9f25-146f1d978e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Prezentace_DET_EN</Template>
  <TotalTime>3150</TotalTime>
  <Words>3807</Words>
  <Application>Microsoft Office PowerPoint</Application>
  <PresentationFormat>On-screen Show (4:3)</PresentationFormat>
  <Paragraphs>342</Paragraphs>
  <Slides>38</Slides>
  <Notes>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38</vt:i4>
      </vt:variant>
    </vt:vector>
  </HeadingPairs>
  <TitlesOfParts>
    <vt:vector size="43" baseType="lpstr">
      <vt:lpstr>Arial</vt:lpstr>
      <vt:lpstr>Calibri</vt:lpstr>
      <vt:lpstr>Wingdings</vt:lpstr>
      <vt:lpstr>Ombudsman</vt:lpstr>
      <vt:lpstr>Ombudsman vínová</vt:lpstr>
      <vt:lpstr>PowerPoint Presentation</vt:lpstr>
      <vt:lpstr>Desegregation of education – czech republic</vt:lpstr>
      <vt:lpstr>OMBUDS Mandate</vt:lpstr>
      <vt:lpstr>Discrimination</vt:lpstr>
      <vt:lpstr>Assistance to Victims</vt:lpstr>
      <vt:lpstr>ECTHR and ECSR cases</vt:lpstr>
      <vt:lpstr>Racial Segregation</vt:lpstr>
      <vt:lpstr>PowerPoint Presentation</vt:lpstr>
      <vt:lpstr>   RESEARCH METHODOLOGY</vt:lpstr>
      <vt:lpstr>   RESEARCH METHODOLOGY</vt:lpstr>
      <vt:lpstr>   RESULTS</vt:lpstr>
      <vt:lpstr>   RESULTS</vt:lpstr>
      <vt:lpstr>   RESULTS </vt:lpstr>
      <vt:lpstr>   Ombudsman´s recommendation </vt:lpstr>
      <vt:lpstr>   CONTEXT – State of 2018</vt:lpstr>
      <vt:lpstr>   Research method</vt:lpstr>
      <vt:lpstr>   Consequences of segregation: SOCIAL</vt:lpstr>
      <vt:lpstr>   Consequences of segregation: Pedagogical</vt:lpstr>
      <vt:lpstr>   Consequences of segregation: economic</vt:lpstr>
      <vt:lpstr>   Definition of the situation: the schools' view  on joint learning</vt:lpstr>
      <vt:lpstr>   Acceptability of separate  Education: the view of schools </vt:lpstr>
      <vt:lpstr> </vt:lpstr>
      <vt:lpstr>  Causes of segregation</vt:lpstr>
      <vt:lpstr>Causes of segregation</vt:lpstr>
      <vt:lpstr>Causes of segregation</vt:lpstr>
      <vt:lpstr>Causes of segregation</vt:lpstr>
      <vt:lpstr>Causes of segregation</vt:lpstr>
      <vt:lpstr>Causes of segregation</vt:lpstr>
      <vt:lpstr>Causes of segregation</vt:lpstr>
      <vt:lpstr>Causes of segregation</vt:lpstr>
      <vt:lpstr>Possible solutions</vt:lpstr>
      <vt:lpstr>PowerPoint Presentation</vt:lpstr>
      <vt:lpstr>Desegregation measures</vt:lpstr>
      <vt:lpstr>Recommendations</vt:lpstr>
      <vt:lpstr>Recommendations</vt:lpstr>
      <vt:lpstr>Recommendations</vt:lpstr>
      <vt:lpstr>Recommendations</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Fiala Tomáš Mgr.</dc:creator>
  <cp:keywords>MF</cp:keywords>
  <cp:lastModifiedBy>Layne Wetherbee</cp:lastModifiedBy>
  <cp:revision>136</cp:revision>
  <dcterms:created xsi:type="dcterms:W3CDTF">2019-11-27T05:46:42Z</dcterms:created>
  <dcterms:modified xsi:type="dcterms:W3CDTF">2024-12-05T08:36:55Z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0x010100D3A71DC738674B4893D02C4CA0E22FAC</vt:lpwstr>
  </property>
</Properties>
</file>